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24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1" r:id="rId96"/>
    <p:sldId id="350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4" r:id="rId169"/>
    <p:sldId id="425" r:id="rId170"/>
    <p:sldId id="423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  <p:sldId id="440" r:id="rId18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264"/>
    <a:srgbClr val="7A0019"/>
    <a:srgbClr val="FFFFCC"/>
    <a:srgbClr val="FFCCFF"/>
    <a:srgbClr val="CCFFFF"/>
    <a:srgbClr val="255E91"/>
    <a:srgbClr val="AB0A39"/>
    <a:srgbClr val="18585C"/>
    <a:srgbClr val="043D6A"/>
    <a:srgbClr val="003D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46" autoAdjust="0"/>
    <p:restoredTop sz="94660"/>
  </p:normalViewPr>
  <p:slideViewPr>
    <p:cSldViewPr snapToGrid="0">
      <p:cViewPr varScale="1">
        <p:scale>
          <a:sx n="62" d="100"/>
          <a:sy n="62" d="100"/>
        </p:scale>
        <p:origin x="2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0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Farmers_Markets\SCBG_2019-20\2020_All_Markets_Local_Line_data_sor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Fig.</a:t>
            </a:r>
            <a:r>
              <a:rPr lang="en-US" baseline="0"/>
              <a:t> 1. </a:t>
            </a:r>
            <a:r>
              <a:rPr lang="en-US"/>
              <a:t>2020</a:t>
            </a:r>
            <a:r>
              <a:rPr lang="en-US" baseline="0"/>
              <a:t> Online Sales, through Oct. 31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917-4345-B4B0-DC5410C0671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917-4345-B4B0-DC5410C0671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917-4345-B4B0-DC5410C0671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917-4345-B4B0-DC5410C0671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917-4345-B4B0-DC5410C0671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917-4345-B4B0-DC5410C0671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917-4345-B4B0-DC5410C0671A}"/>
              </c:ext>
            </c:extLst>
          </c:dPt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summary!$A$16:$A$22</c:f>
              <c:strCache>
                <c:ptCount val="7"/>
                <c:pt idx="0">
                  <c:v>Rochester</c:v>
                </c:pt>
                <c:pt idx="1">
                  <c:v>Wabasha/Lake City</c:v>
                </c:pt>
                <c:pt idx="2">
                  <c:v>Richfield</c:v>
                </c:pt>
                <c:pt idx="3">
                  <c:v>Red Wing</c:v>
                </c:pt>
                <c:pt idx="4">
                  <c:v>Cook </c:v>
                </c:pt>
                <c:pt idx="5">
                  <c:v>Aitkin </c:v>
                </c:pt>
                <c:pt idx="6">
                  <c:v>Grand Rapids</c:v>
                </c:pt>
              </c:strCache>
            </c:strRef>
          </c:cat>
          <c:val>
            <c:numRef>
              <c:f>summary!$B$16:$B$22</c:f>
              <c:numCache>
                <c:formatCode>"$"#,##0</c:formatCode>
                <c:ptCount val="7"/>
                <c:pt idx="0">
                  <c:v>199885</c:v>
                </c:pt>
                <c:pt idx="1">
                  <c:v>21551</c:v>
                </c:pt>
                <c:pt idx="2">
                  <c:v>10439</c:v>
                </c:pt>
                <c:pt idx="3">
                  <c:v>12013</c:v>
                </c:pt>
                <c:pt idx="4">
                  <c:v>4480</c:v>
                </c:pt>
                <c:pt idx="5">
                  <c:v>12976</c:v>
                </c:pt>
                <c:pt idx="6">
                  <c:v>36869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B917-4345-B4B0-DC5410C0671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38100">
      <a:solidFill>
        <a:srgbClr val="255E9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2996E-0B65-4A77-B67C-E8E37DDCB580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32F64-B14D-413C-9805-92F507DC5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994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2996E-0B65-4A77-B67C-E8E37DDCB580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32F64-B14D-413C-9805-92F507DC5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410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2996E-0B65-4A77-B67C-E8E37DDCB580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32F64-B14D-413C-9805-92F507DC5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055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2996E-0B65-4A77-B67C-E8E37DDCB580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32F64-B14D-413C-9805-92F507DC5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03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2996E-0B65-4A77-B67C-E8E37DDCB580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32F64-B14D-413C-9805-92F507DC5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759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2996E-0B65-4A77-B67C-E8E37DDCB580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32F64-B14D-413C-9805-92F507DC5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637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2996E-0B65-4A77-B67C-E8E37DDCB580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32F64-B14D-413C-9805-92F507DC5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456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2996E-0B65-4A77-B67C-E8E37DDCB580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32F64-B14D-413C-9805-92F507DC5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350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2996E-0B65-4A77-B67C-E8E37DDCB580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32F64-B14D-413C-9805-92F507DC5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40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2996E-0B65-4A77-B67C-E8E37DDCB580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32F64-B14D-413C-9805-92F507DC5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221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2996E-0B65-4A77-B67C-E8E37DDCB580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32F64-B14D-413C-9805-92F507DC5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45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02996E-0B65-4A77-B67C-E8E37DDCB580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32F64-B14D-413C-9805-92F507DC5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495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tmp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tmp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tmp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.jpeg"/><Relationship Id="rId4" Type="http://schemas.openxmlformats.org/officeDocument/2006/relationships/image" Target="../media/image142.png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tmp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tmp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tmp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tmp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tmp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dallergy.org/living-food-allergies/food-allergy-essentials/common-allergens" TargetMode="External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jpeg"/><Relationship Id="rId5" Type="http://schemas.openxmlformats.org/officeDocument/2006/relationships/hyperlink" Target="https://unsplash.com/s/photos/nuts?utm_source=unsplash&amp;utm_medium=referral&amp;utm_content=creditCopyText" TargetMode="External"/><Relationship Id="rId4" Type="http://schemas.openxmlformats.org/officeDocument/2006/relationships/hyperlink" Target="https://unsplash.com/@raspopovamarisha?utm_source=unsplash&amp;utm_medium=referral&amp;utm_content=creditCopyText" TargetMode="Externa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tmp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tmp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tmp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tmp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tmp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tmp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tmp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tmp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tmp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tmp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tmp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tmp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tmp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tmp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tmp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tmp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tmp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mp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mp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mp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mp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mp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mp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mp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mp"/><Relationship Id="rId2" Type="http://schemas.openxmlformats.org/officeDocument/2006/relationships/image" Target="../media/image63.tmp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mp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mp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mp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mp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tmp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mp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mp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tmp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tmp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tmp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tmp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tmp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mp"/><Relationship Id="rId2" Type="http://schemas.openxmlformats.org/officeDocument/2006/relationships/image" Target="../media/image89.tmp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tmp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tmp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tmp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397" y="3160753"/>
            <a:ext cx="2097206" cy="5364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47397" y="2373745"/>
            <a:ext cx="2097206" cy="2124364"/>
          </a:xfrm>
          <a:prstGeom prst="rect">
            <a:avLst/>
          </a:prstGeom>
          <a:noFill/>
          <a:ln w="254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625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VID-19 resources for food sector employers / COVID-19 Updates and Information - State of Minnesota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" t="11967" r="5343" b="33927"/>
          <a:stretch/>
        </p:blipFill>
        <p:spPr>
          <a:xfrm>
            <a:off x="3953164" y="1117600"/>
            <a:ext cx="4119418" cy="3288146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6304899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312" y="995362"/>
            <a:ext cx="6429375" cy="4867275"/>
          </a:xfrm>
          <a:prstGeom prst="rect">
            <a:avLst/>
          </a:prstGeom>
          <a:ln w="25400"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749423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0559" r="2813"/>
          <a:stretch/>
        </p:blipFill>
        <p:spPr>
          <a:xfrm>
            <a:off x="2909888" y="2393879"/>
            <a:ext cx="6193016" cy="3697358"/>
          </a:xfrm>
          <a:prstGeom prst="rect">
            <a:avLst/>
          </a:prstGeom>
          <a:ln w="25400">
            <a:solidFill>
              <a:schemeClr val="accent5">
                <a:lumMod val="50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3458" b="85842"/>
          <a:stretch/>
        </p:blipFill>
        <p:spPr>
          <a:xfrm>
            <a:off x="2909888" y="1568146"/>
            <a:ext cx="6151920" cy="75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38041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8" t="21246" r="25434" b="11201"/>
          <a:stretch/>
        </p:blipFill>
        <p:spPr>
          <a:xfrm>
            <a:off x="2434975" y="1202076"/>
            <a:ext cx="5065160" cy="3821987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1487201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" r="28" b="89173"/>
          <a:stretch/>
        </p:blipFill>
        <p:spPr>
          <a:xfrm>
            <a:off x="3097604" y="1273246"/>
            <a:ext cx="6179960" cy="7404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6818" r="-138"/>
          <a:stretch/>
        </p:blipFill>
        <p:spPr>
          <a:xfrm>
            <a:off x="3097604" y="2137025"/>
            <a:ext cx="6190234" cy="432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59438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7" t="15254" r="24004" b="5935"/>
          <a:stretch/>
        </p:blipFill>
        <p:spPr>
          <a:xfrm>
            <a:off x="4109663" y="1356189"/>
            <a:ext cx="5075434" cy="4458984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5940013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4.googleusercontent.com/Gw81JdhId8kvh3GvNvyQq9VEEMWh645EbkQm91Gf7hpPP-CfwfcUKUlFylI9FdBn1hsnNYWpPkvWHNctJeJJ8cKoYT53LoSwi0CA1InYa3yD1EbHhu2kN9ogsQnniDGUKQON3y8-O-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550" y="753438"/>
            <a:ext cx="6486525" cy="492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44726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437" b="80730"/>
          <a:stretch/>
        </p:blipFill>
        <p:spPr>
          <a:xfrm>
            <a:off x="3352800" y="323850"/>
            <a:ext cx="5462427" cy="1196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72210" r="-874"/>
          <a:stretch/>
        </p:blipFill>
        <p:spPr>
          <a:xfrm>
            <a:off x="3280881" y="1448656"/>
            <a:ext cx="5534346" cy="172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36039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8" t="3813" r="27988" b="54783"/>
          <a:stretch/>
        </p:blipFill>
        <p:spPr>
          <a:xfrm>
            <a:off x="4161034" y="1202076"/>
            <a:ext cx="4520629" cy="2342508"/>
          </a:xfrm>
          <a:prstGeom prst="rect">
            <a:avLst/>
          </a:prstGeom>
          <a:ln w="25400">
            <a:solidFill>
              <a:srgbClr val="377078"/>
            </a:solidFill>
          </a:ln>
        </p:spPr>
      </p:pic>
    </p:spTree>
    <p:extLst>
      <p:ext uri="{BB962C8B-B14F-4D97-AF65-F5344CB8AC3E}">
        <p14:creationId xmlns:p14="http://schemas.microsoft.com/office/powerpoint/2010/main" val="8263366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35" b="82075"/>
          <a:stretch/>
        </p:blipFill>
        <p:spPr>
          <a:xfrm>
            <a:off x="3338512" y="85725"/>
            <a:ext cx="5507537" cy="11985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68631"/>
          <a:stretch/>
        </p:blipFill>
        <p:spPr>
          <a:xfrm>
            <a:off x="3331074" y="1284270"/>
            <a:ext cx="5514975" cy="209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2953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5" t="2360" r="27579" b="51333"/>
          <a:stretch/>
        </p:blipFill>
        <p:spPr>
          <a:xfrm>
            <a:off x="4130211" y="924674"/>
            <a:ext cx="4530904" cy="2619910"/>
          </a:xfrm>
          <a:prstGeom prst="rect">
            <a:avLst/>
          </a:prstGeom>
          <a:ln w="25400">
            <a:solidFill>
              <a:srgbClr val="377078"/>
            </a:solidFill>
          </a:ln>
        </p:spPr>
      </p:pic>
    </p:spTree>
    <p:extLst>
      <p:ext uri="{BB962C8B-B14F-4D97-AF65-F5344CB8AC3E}">
        <p14:creationId xmlns:p14="http://schemas.microsoft.com/office/powerpoint/2010/main" val="2657189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w COVID-19 video series: reducing risk on farms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" t="12004" r="9920" b="32207"/>
          <a:stretch/>
        </p:blipFill>
        <p:spPr>
          <a:xfrm>
            <a:off x="4006921" y="1119883"/>
            <a:ext cx="3863083" cy="3390472"/>
          </a:xfrm>
          <a:prstGeom prst="rect">
            <a:avLst/>
          </a:prstGeom>
          <a:ln w="38100">
            <a:solidFill>
              <a:srgbClr val="960000"/>
            </a:solidFill>
          </a:ln>
        </p:spPr>
      </p:pic>
    </p:spTree>
    <p:extLst>
      <p:ext uri="{BB962C8B-B14F-4D97-AF65-F5344CB8AC3E}">
        <p14:creationId xmlns:p14="http://schemas.microsoft.com/office/powerpoint/2010/main" val="389853971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606" b="85740"/>
          <a:stretch/>
        </p:blipFill>
        <p:spPr>
          <a:xfrm>
            <a:off x="4284752" y="402702"/>
            <a:ext cx="5054457" cy="10973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-205" t="36801" r="-348" b="47157"/>
          <a:stretch/>
        </p:blipFill>
        <p:spPr>
          <a:xfrm>
            <a:off x="4284752" y="1500027"/>
            <a:ext cx="5075005" cy="1222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66698"/>
          <a:stretch/>
        </p:blipFill>
        <p:spPr>
          <a:xfrm>
            <a:off x="4330952" y="2722653"/>
            <a:ext cx="5015716" cy="252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1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8" t="5811" r="23391" b="25366"/>
          <a:stretch/>
        </p:blipFill>
        <p:spPr>
          <a:xfrm>
            <a:off x="3534310" y="328773"/>
            <a:ext cx="4171308" cy="3893906"/>
          </a:xfrm>
          <a:prstGeom prst="rect">
            <a:avLst/>
          </a:prstGeom>
          <a:ln w="25400">
            <a:solidFill>
              <a:srgbClr val="003D2B"/>
            </a:solidFill>
          </a:ln>
        </p:spPr>
      </p:pic>
    </p:spTree>
    <p:extLst>
      <p:ext uri="{BB962C8B-B14F-4D97-AF65-F5344CB8AC3E}">
        <p14:creationId xmlns:p14="http://schemas.microsoft.com/office/powerpoint/2010/main" val="333882107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192" y="2575560"/>
            <a:ext cx="3023616" cy="170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3370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0" y="2181225"/>
            <a:ext cx="342900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6218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392" b="86801"/>
          <a:stretch/>
        </p:blipFill>
        <p:spPr>
          <a:xfrm>
            <a:off x="3324225" y="542925"/>
            <a:ext cx="5521824" cy="7618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-1" t="44526" r="-720"/>
          <a:stretch/>
        </p:blipFill>
        <p:spPr>
          <a:xfrm>
            <a:off x="3498885" y="1304818"/>
            <a:ext cx="5583469" cy="320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71034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5" t="4903" r="25945" b="35716"/>
          <a:stretch/>
        </p:blipFill>
        <p:spPr>
          <a:xfrm>
            <a:off x="3852809" y="1643866"/>
            <a:ext cx="4551452" cy="3359650"/>
          </a:xfrm>
          <a:prstGeom prst="rect">
            <a:avLst/>
          </a:prstGeom>
          <a:ln w="38100">
            <a:solidFill>
              <a:srgbClr val="043D6A"/>
            </a:solidFill>
          </a:ln>
        </p:spPr>
      </p:pic>
    </p:spTree>
    <p:extLst>
      <p:ext uri="{BB962C8B-B14F-4D97-AF65-F5344CB8AC3E}">
        <p14:creationId xmlns:p14="http://schemas.microsoft.com/office/powerpoint/2010/main" val="55216793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-666" b="85268"/>
          <a:stretch/>
        </p:blipFill>
        <p:spPr>
          <a:xfrm>
            <a:off x="3290887" y="1000125"/>
            <a:ext cx="5647630" cy="7156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45189"/>
          <a:stretch/>
        </p:blipFill>
        <p:spPr>
          <a:xfrm>
            <a:off x="3328292" y="1715784"/>
            <a:ext cx="5610225" cy="266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17142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3" t="11803" r="26864" b="36080"/>
          <a:stretch/>
        </p:blipFill>
        <p:spPr>
          <a:xfrm>
            <a:off x="2743200" y="667820"/>
            <a:ext cx="4613097" cy="2948683"/>
          </a:xfrm>
          <a:prstGeom prst="rect">
            <a:avLst/>
          </a:prstGeom>
          <a:ln w="25400">
            <a:solidFill>
              <a:srgbClr val="043D6A"/>
            </a:solidFill>
          </a:ln>
        </p:spPr>
      </p:pic>
    </p:spTree>
    <p:extLst>
      <p:ext uri="{BB962C8B-B14F-4D97-AF65-F5344CB8AC3E}">
        <p14:creationId xmlns:p14="http://schemas.microsoft.com/office/powerpoint/2010/main" val="80964941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87441"/>
          <a:stretch/>
        </p:blipFill>
        <p:spPr>
          <a:xfrm>
            <a:off x="2524125" y="428625"/>
            <a:ext cx="7143750" cy="7536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40572"/>
          <a:stretch/>
        </p:blipFill>
        <p:spPr>
          <a:xfrm>
            <a:off x="2524125" y="1320800"/>
            <a:ext cx="7143750" cy="356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4174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1" t="5713" r="20845" b="28986"/>
          <a:stretch/>
        </p:blipFill>
        <p:spPr>
          <a:xfrm>
            <a:off x="3694546" y="1966316"/>
            <a:ext cx="4664363" cy="2928956"/>
          </a:xfrm>
          <a:prstGeom prst="rect">
            <a:avLst/>
          </a:prstGeom>
          <a:ln w="25400"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28799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GRI Farm to School Rapid Response Grant for Food Vendors | Minnesota Department of Agriculture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" t="10378" r="6968" b="21914"/>
          <a:stretch/>
        </p:blipFill>
        <p:spPr>
          <a:xfrm>
            <a:off x="3825239" y="1021079"/>
            <a:ext cx="4251961" cy="4114801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9127144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225" b="85206"/>
          <a:stretch/>
        </p:blipFill>
        <p:spPr>
          <a:xfrm>
            <a:off x="3052762" y="985838"/>
            <a:ext cx="6072765" cy="7228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49197"/>
          <a:stretch/>
        </p:blipFill>
        <p:spPr>
          <a:xfrm>
            <a:off x="3045906" y="1819564"/>
            <a:ext cx="6086475" cy="248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24079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9" t="12734" r="25253" b="40088"/>
          <a:stretch/>
        </p:blipFill>
        <p:spPr>
          <a:xfrm>
            <a:off x="3823855" y="1450109"/>
            <a:ext cx="4996872" cy="2669310"/>
          </a:xfrm>
          <a:prstGeom prst="rect">
            <a:avLst/>
          </a:prstGeom>
          <a:ln w="25400"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761636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493" b="85245"/>
          <a:stretch/>
        </p:blipFill>
        <p:spPr>
          <a:xfrm>
            <a:off x="3619500" y="838200"/>
            <a:ext cx="4928599" cy="764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51437"/>
          <a:stretch/>
        </p:blipFill>
        <p:spPr>
          <a:xfrm>
            <a:off x="3989369" y="1602769"/>
            <a:ext cx="4953000" cy="251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02295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8" t="7990" r="27069" b="40075"/>
          <a:stretch/>
        </p:blipFill>
        <p:spPr>
          <a:xfrm>
            <a:off x="4520629" y="1325366"/>
            <a:ext cx="4037744" cy="2938410"/>
          </a:xfrm>
          <a:prstGeom prst="rect">
            <a:avLst/>
          </a:prstGeom>
          <a:ln w="25400"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5667672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86099"/>
          <a:stretch/>
        </p:blipFill>
        <p:spPr>
          <a:xfrm>
            <a:off x="3567112" y="757238"/>
            <a:ext cx="5057775" cy="7427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48542"/>
          <a:stretch/>
        </p:blipFill>
        <p:spPr>
          <a:xfrm>
            <a:off x="4161301" y="1664413"/>
            <a:ext cx="5057775" cy="274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33896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7" t="7445" r="24413" b="36262"/>
          <a:stretch/>
        </p:blipFill>
        <p:spPr>
          <a:xfrm>
            <a:off x="4571999" y="1047964"/>
            <a:ext cx="4119937" cy="3184989"/>
          </a:xfrm>
          <a:prstGeom prst="rect">
            <a:avLst/>
          </a:prstGeom>
          <a:ln w="25400"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5183596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m_Mkt_Hubs_financials_110720.pdf - Adobe Acrobat Pro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4" t="23968" r="37640" b="47762"/>
          <a:stretch/>
        </p:blipFill>
        <p:spPr>
          <a:xfrm>
            <a:off x="5147353" y="2373329"/>
            <a:ext cx="3547209" cy="1982914"/>
          </a:xfrm>
          <a:prstGeom prst="rect">
            <a:avLst/>
          </a:prstGeom>
          <a:ln w="25400">
            <a:solidFill>
              <a:srgbClr val="7A0019"/>
            </a:solidFill>
          </a:ln>
        </p:spPr>
      </p:pic>
    </p:spTree>
    <p:extLst>
      <p:ext uri="{BB962C8B-B14F-4D97-AF65-F5344CB8AC3E}">
        <p14:creationId xmlns:p14="http://schemas.microsoft.com/office/powerpoint/2010/main" val="364291650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m_Mkt_Hubs_financials_110720.pdf - Adobe Acrobat Pro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4" t="23968" r="43083" b="71345"/>
          <a:stretch/>
        </p:blipFill>
        <p:spPr>
          <a:xfrm>
            <a:off x="5147353" y="2373330"/>
            <a:ext cx="2835667" cy="328774"/>
          </a:xfrm>
          <a:prstGeom prst="rect">
            <a:avLst/>
          </a:prstGeom>
          <a:ln w="25400">
            <a:solidFill>
              <a:srgbClr val="7A0019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147353" y="2815119"/>
            <a:ext cx="28048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Market Farmer</a:t>
            </a:r>
          </a:p>
          <a:p>
            <a:r>
              <a:rPr lang="en-US" sz="28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Financial Benchmarks</a:t>
            </a:r>
            <a:br>
              <a:rPr lang="en-US" sz="28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en-US" sz="1600" dirty="0" smtClean="0">
                <a:ea typeface="Segoe UI Black" panose="020B0A02040204020203" pitchFamily="34" charset="0"/>
              </a:rPr>
              <a:t>2019 data</a:t>
            </a:r>
            <a:endParaRPr lang="en-US" sz="1600" dirty="0"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51920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2" t="35592" r="34422" b="33901"/>
          <a:stretch/>
        </p:blipFill>
        <p:spPr>
          <a:xfrm>
            <a:off x="4222679" y="2013735"/>
            <a:ext cx="2373330" cy="1726058"/>
          </a:xfrm>
          <a:prstGeom prst="rect">
            <a:avLst/>
          </a:prstGeom>
          <a:ln w="25400">
            <a:solidFill>
              <a:srgbClr val="7A0019"/>
            </a:solidFill>
          </a:ln>
        </p:spPr>
      </p:pic>
    </p:spTree>
    <p:extLst>
      <p:ext uri="{BB962C8B-B14F-4D97-AF65-F5344CB8AC3E}">
        <p14:creationId xmlns:p14="http://schemas.microsoft.com/office/powerpoint/2010/main" val="129123509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916" t="1291" r="11637" b="80569"/>
          <a:stretch/>
        </p:blipFill>
        <p:spPr>
          <a:xfrm>
            <a:off x="3462390" y="339047"/>
            <a:ext cx="5034337" cy="11507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423" t="71905" r="11637" b="1372"/>
          <a:stretch/>
        </p:blipFill>
        <p:spPr>
          <a:xfrm>
            <a:off x="3739794" y="1602767"/>
            <a:ext cx="5065159" cy="169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16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GRI Farm to School Rapid Response Grant for Schools | Minnesota Department of Agriculture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10378" r="18078" b="28935"/>
          <a:stretch/>
        </p:blipFill>
        <p:spPr>
          <a:xfrm>
            <a:off x="3505200" y="1021081"/>
            <a:ext cx="4297680" cy="3688079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7518874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0" t="4902" r="30541" b="51697"/>
          <a:stretch/>
        </p:blipFill>
        <p:spPr>
          <a:xfrm>
            <a:off x="4695290" y="1263721"/>
            <a:ext cx="3585681" cy="2455524"/>
          </a:xfrm>
          <a:prstGeom prst="rect">
            <a:avLst/>
          </a:prstGeom>
          <a:ln w="38100">
            <a:solidFill>
              <a:srgbClr val="18585C"/>
            </a:solidFill>
          </a:ln>
        </p:spPr>
      </p:pic>
    </p:spTree>
    <p:extLst>
      <p:ext uri="{BB962C8B-B14F-4D97-AF65-F5344CB8AC3E}">
        <p14:creationId xmlns:p14="http://schemas.microsoft.com/office/powerpoint/2010/main" val="332303957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16" b="80433"/>
          <a:stretch/>
        </p:blipFill>
        <p:spPr>
          <a:xfrm>
            <a:off x="3452813" y="242888"/>
            <a:ext cx="5280222" cy="12468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71484" b="2880"/>
          <a:stretch/>
        </p:blipFill>
        <p:spPr>
          <a:xfrm>
            <a:off x="3452813" y="1489754"/>
            <a:ext cx="5286375" cy="163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16666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1" t="4029" r="27988" b="54387"/>
          <a:stretch/>
        </p:blipFill>
        <p:spPr>
          <a:xfrm>
            <a:off x="3791164" y="1428108"/>
            <a:ext cx="4458984" cy="2352782"/>
          </a:xfrm>
          <a:prstGeom prst="rect">
            <a:avLst/>
          </a:prstGeom>
          <a:ln w="25400">
            <a:solidFill>
              <a:srgbClr val="18585C"/>
            </a:solidFill>
          </a:ln>
        </p:spPr>
      </p:pic>
    </p:spTree>
    <p:extLst>
      <p:ext uri="{BB962C8B-B14F-4D97-AF65-F5344CB8AC3E}">
        <p14:creationId xmlns:p14="http://schemas.microsoft.com/office/powerpoint/2010/main" val="303688989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7666" y="1189354"/>
            <a:ext cx="5735655" cy="4578461"/>
          </a:xfrm>
          <a:prstGeom prst="rect">
            <a:avLst/>
          </a:prstGeom>
          <a:ln>
            <a:solidFill>
              <a:srgbClr val="18585C"/>
            </a:solidFill>
          </a:ln>
        </p:spPr>
      </p:pic>
    </p:spTree>
    <p:extLst>
      <p:ext uri="{BB962C8B-B14F-4D97-AF65-F5344CB8AC3E}">
        <p14:creationId xmlns:p14="http://schemas.microsoft.com/office/powerpoint/2010/main" val="295669207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nchmarkSummary_AverageFarm.pdf - Adobe Acrobat Pro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2" t="23941" r="15981" b="55402"/>
          <a:stretch/>
        </p:blipFill>
        <p:spPr>
          <a:xfrm>
            <a:off x="3380509" y="1736436"/>
            <a:ext cx="5255491" cy="1339273"/>
          </a:xfrm>
          <a:prstGeom prst="rect">
            <a:avLst/>
          </a:prstGeom>
          <a:ln w="38100">
            <a:solidFill>
              <a:srgbClr val="AB0A39"/>
            </a:solidFill>
          </a:ln>
        </p:spPr>
      </p:pic>
    </p:spTree>
    <p:extLst>
      <p:ext uri="{BB962C8B-B14F-4D97-AF65-F5344CB8AC3E}">
        <p14:creationId xmlns:p14="http://schemas.microsoft.com/office/powerpoint/2010/main" val="82671718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275" y="614684"/>
            <a:ext cx="9896475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0836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143439820"/>
              </p:ext>
            </p:extLst>
          </p:nvPr>
        </p:nvGraphicFramePr>
        <p:xfrm>
          <a:off x="3800475" y="2054225"/>
          <a:ext cx="4591050" cy="2749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8504941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625" y="1539482"/>
            <a:ext cx="1290739" cy="16668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989" y="1539482"/>
            <a:ext cx="1285875" cy="1666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650" y="3325338"/>
            <a:ext cx="1285714" cy="1666667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989" y="3325337"/>
            <a:ext cx="1285875" cy="170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8643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21246" r="49030" b="25729"/>
          <a:stretch/>
        </p:blipFill>
        <p:spPr>
          <a:xfrm>
            <a:off x="4952143" y="1643865"/>
            <a:ext cx="2414427" cy="300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28564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319" y="1057275"/>
            <a:ext cx="8010525" cy="47434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9164" y="1653309"/>
            <a:ext cx="362989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June 10, 2021 Webinar: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49291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pdates related to COVID-19 | Minnesota Department of Labor and Industry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" t="11632" r="4941" b="76581"/>
          <a:stretch/>
        </p:blipFill>
        <p:spPr>
          <a:xfrm>
            <a:off x="3794760" y="1097279"/>
            <a:ext cx="4404360" cy="716281"/>
          </a:xfrm>
          <a:prstGeom prst="rect">
            <a:avLst/>
          </a:prstGeom>
        </p:spPr>
      </p:pic>
      <p:pic>
        <p:nvPicPr>
          <p:cNvPr id="4" name="Picture 3" descr="Updates related to COVID-19 | Minnesota Department of Labor and Industry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" t="12885" r="5921" b="57525"/>
          <a:stretch/>
        </p:blipFill>
        <p:spPr>
          <a:xfrm>
            <a:off x="3699704" y="1813560"/>
            <a:ext cx="4484176" cy="188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12431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9" t="17141" r="17814" b="17233"/>
          <a:stretch/>
        </p:blipFill>
        <p:spPr>
          <a:xfrm>
            <a:off x="3205018" y="1588655"/>
            <a:ext cx="6604000" cy="371301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8409731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6" t="3502" r="3639" b="47744"/>
          <a:stretch/>
        </p:blipFill>
        <p:spPr>
          <a:xfrm>
            <a:off x="3934691" y="1431636"/>
            <a:ext cx="4747491" cy="3343564"/>
          </a:xfrm>
          <a:prstGeom prst="rect">
            <a:avLst/>
          </a:prstGeom>
          <a:ln w="25400"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0991382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" t="11836" r="3475" b="27640"/>
          <a:stretch/>
        </p:blipFill>
        <p:spPr>
          <a:xfrm>
            <a:off x="1715784" y="811658"/>
            <a:ext cx="8507004" cy="4150760"/>
          </a:xfrm>
          <a:prstGeom prst="rect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5433464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652" y="1717964"/>
            <a:ext cx="1795784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5643473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462"/>
          <a:stretch/>
        </p:blipFill>
        <p:spPr>
          <a:xfrm>
            <a:off x="3381375" y="2752436"/>
            <a:ext cx="5429250" cy="149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4944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131062" y="2096898"/>
            <a:ext cx="2486722" cy="2486722"/>
          </a:xfrm>
          <a:prstGeom prst="ellips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5053826" y="3464020"/>
            <a:ext cx="2486722" cy="2486722"/>
          </a:xfrm>
          <a:prstGeom prst="ellipse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5835805" y="2001643"/>
            <a:ext cx="2486722" cy="2486722"/>
          </a:xfrm>
          <a:prstGeom prst="ellips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131062" y="2111151"/>
            <a:ext cx="2486722" cy="248672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835805" y="2001643"/>
            <a:ext cx="2486722" cy="248672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053826" y="3489111"/>
            <a:ext cx="2486722" cy="248672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651238" y="3010271"/>
            <a:ext cx="1564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Environment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378714" y="3089001"/>
            <a:ext cx="1423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Economics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683405" y="4681676"/>
            <a:ext cx="1395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Quality of life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949639" y="1008845"/>
            <a:ext cx="2266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Sustainability</a:t>
            </a:r>
            <a:endParaRPr lang="en-US" sz="2800" b="1" dirty="0"/>
          </a:p>
        </p:txBody>
      </p:sp>
      <p:cxnSp>
        <p:nvCxnSpPr>
          <p:cNvPr id="15" name="Straight Connector 14"/>
          <p:cNvCxnSpPr>
            <a:stCxn id="13" idx="2"/>
          </p:cNvCxnSpPr>
          <p:nvPr/>
        </p:nvCxnSpPr>
        <p:spPr>
          <a:xfrm flipH="1">
            <a:off x="6137587" y="1532065"/>
            <a:ext cx="945063" cy="488137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154255" y="2014824"/>
            <a:ext cx="142932" cy="1555596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569" y="3438929"/>
            <a:ext cx="667215" cy="66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51423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6" t="13009" r="29157" b="9534"/>
          <a:stretch/>
        </p:blipFill>
        <p:spPr>
          <a:xfrm>
            <a:off x="3166946" y="735980"/>
            <a:ext cx="3958683" cy="438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080516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1" t="4383" r="1695" b="84188"/>
          <a:stretch/>
        </p:blipFill>
        <p:spPr>
          <a:xfrm>
            <a:off x="2770910" y="1270535"/>
            <a:ext cx="5883563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5320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1" t="4886" r="1695" b="90967"/>
          <a:stretch/>
        </p:blipFill>
        <p:spPr>
          <a:xfrm>
            <a:off x="0" y="1578542"/>
            <a:ext cx="12192000" cy="277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1275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od_safety_and_Farmer_Buyer_Networking_trainings_flyer_2022_23.pdf - Adobe Acrobat Pro (32-bit)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2" t="21727" r="26439" b="51870"/>
          <a:stretch/>
        </p:blipFill>
        <p:spPr>
          <a:xfrm>
            <a:off x="2650836" y="1579417"/>
            <a:ext cx="6317673" cy="1727201"/>
          </a:xfrm>
          <a:prstGeom prst="rect">
            <a:avLst/>
          </a:prstGeom>
          <a:ln w="38100">
            <a:solidFill>
              <a:srgbClr val="7A0019"/>
            </a:solidFill>
          </a:ln>
        </p:spPr>
      </p:pic>
    </p:spTree>
    <p:extLst>
      <p:ext uri="{BB962C8B-B14F-4D97-AF65-F5344CB8AC3E}">
        <p14:creationId xmlns:p14="http://schemas.microsoft.com/office/powerpoint/2010/main" val="2491708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cessing Feedback - Google My Maps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2292" r="10909" b="6830"/>
          <a:stretch/>
        </p:blipFill>
        <p:spPr>
          <a:xfrm>
            <a:off x="4599710" y="766617"/>
            <a:ext cx="4765964" cy="4636655"/>
          </a:xfrm>
          <a:prstGeom prst="rect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80028407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228" y="2262908"/>
            <a:ext cx="1766455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6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955" y="1524000"/>
            <a:ext cx="247303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33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9" y="0"/>
            <a:ext cx="247303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83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DH_delegation_map_041023.pdf - Adobe Acrobat Pro (32-bit)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8" t="31781" r="40910" b="15950"/>
          <a:stretch/>
        </p:blipFill>
        <p:spPr>
          <a:xfrm>
            <a:off x="3657600" y="2318326"/>
            <a:ext cx="3048000" cy="318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00869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SDA-FNS_Meats_MeatAlternates_search_groundbeef.pdf - Adobe Acrobat Pro (32-bit)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28" t="27093" r="37500" b="26032"/>
          <a:stretch/>
        </p:blipFill>
        <p:spPr>
          <a:xfrm>
            <a:off x="3990108" y="1930400"/>
            <a:ext cx="3629891" cy="306647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10700875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SDA-FNS_Meats_MeatAlternates_search_groundbeef.pdf - Adobe Acrobat Pro (32-bit)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0" t="20879" r="29016" b="35351"/>
          <a:stretch/>
        </p:blipFill>
        <p:spPr>
          <a:xfrm>
            <a:off x="3112655" y="1524000"/>
            <a:ext cx="7934036" cy="409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029209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DA-FNS_Meats_MeatAlternates_search_groundbeef_2.pdf - Adobe Acrobat Pro (32-bit)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6" t="41352" r="28409" b="15303"/>
          <a:stretch/>
        </p:blipFill>
        <p:spPr>
          <a:xfrm>
            <a:off x="1273082" y="1884219"/>
            <a:ext cx="7455282" cy="381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10449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" t="48485" r="10605" b="2626"/>
          <a:stretch/>
        </p:blipFill>
        <p:spPr>
          <a:xfrm>
            <a:off x="3823855" y="3325090"/>
            <a:ext cx="4073236" cy="335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11989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collage of different foods&#10;&#10;Description automatically generated with medium confid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062" y="1065645"/>
            <a:ext cx="5000625" cy="469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04159" y="5828145"/>
            <a:ext cx="5061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Image: Adapted from </a:t>
            </a:r>
            <a:r>
              <a:rPr lang="en-US" sz="1000" u="sng" dirty="0">
                <a:hlinkClick r:id="rId3"/>
              </a:rPr>
              <a:t>Food Allergy Research and Education (FARE</a:t>
            </a:r>
            <a:r>
              <a:rPr lang="en-US" sz="1000" u="sng" dirty="0" smtClean="0">
                <a:hlinkClick r:id="rId3"/>
              </a:rPr>
              <a:t>)</a:t>
            </a:r>
            <a:r>
              <a:rPr lang="en-US" sz="1000" u="sng" dirty="0" smtClean="0"/>
              <a:t> </a:t>
            </a:r>
            <a:r>
              <a:rPr lang="en-US" sz="1000" dirty="0" smtClean="0"/>
              <a:t>and photo by </a:t>
            </a:r>
            <a:r>
              <a:rPr lang="en-US" sz="1000" dirty="0" err="1">
                <a:hlinkClick r:id="rId4"/>
              </a:rPr>
              <a:t>Raspopova</a:t>
            </a:r>
            <a:r>
              <a:rPr lang="en-US" sz="1000" dirty="0">
                <a:hlinkClick r:id="rId4"/>
              </a:rPr>
              <a:t> Marina</a:t>
            </a:r>
            <a:r>
              <a:rPr lang="en-US" sz="1000" dirty="0"/>
              <a:t> on </a:t>
            </a:r>
            <a:r>
              <a:rPr lang="en-US" sz="1000" dirty="0" smtClean="0">
                <a:hlinkClick r:id="rId5"/>
              </a:rPr>
              <a:t>Unsplash.com</a:t>
            </a:r>
            <a:endParaRPr lang="en-US" sz="1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678" y="2712999"/>
            <a:ext cx="1465139" cy="11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03796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7" t="14693" r="39944" b="6784"/>
          <a:stretch/>
        </p:blipFill>
        <p:spPr>
          <a:xfrm>
            <a:off x="3833090" y="1551709"/>
            <a:ext cx="4341091" cy="444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366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5" t="15892" r="32879" b="41279"/>
          <a:stretch/>
        </p:blipFill>
        <p:spPr>
          <a:xfrm>
            <a:off x="3642360" y="1493520"/>
            <a:ext cx="3581400" cy="2423160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08165089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2" t="78853" r="53711" b="16702"/>
          <a:stretch/>
        </p:blipFill>
        <p:spPr>
          <a:xfrm>
            <a:off x="2576052" y="3392130"/>
            <a:ext cx="4572000" cy="67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26171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dy Reintegrating Grazing Ruminants MISA Project 9.26.23_janecomments_102723.pdf - Adobe Acrobat Pro (32-bit)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7" t="30949" r="37419" b="11937"/>
          <a:stretch/>
        </p:blipFill>
        <p:spPr>
          <a:xfrm>
            <a:off x="4060722" y="2182761"/>
            <a:ext cx="3569109" cy="373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086267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ee Word Cloud Generator.pdf - Adobe Acrobat Pro (32-bit)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2" t="26440" r="24193" b="15543"/>
          <a:stretch/>
        </p:blipFill>
        <p:spPr>
          <a:xfrm>
            <a:off x="2320413" y="1887794"/>
            <a:ext cx="6921910" cy="3795252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509136115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176337"/>
            <a:ext cx="5943600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82004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Y24 AGRI Sustainable Agriculture Demonstration Grant RFP, revised September 12, 2023 (SECURED) - Adobe Acrobat Pro (32-bit)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0" t="37563" r="23790" b="26365"/>
          <a:stretch/>
        </p:blipFill>
        <p:spPr>
          <a:xfrm>
            <a:off x="1986116" y="2615381"/>
            <a:ext cx="7305368" cy="235974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99438830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Y24 AGRI Sustainable Agriculture Demonstration Grant RFP, revised September 12, 2023 (SECURED) - Adobe Acrobat Pro (32-bit)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7" t="30498" r="26210" b="8630"/>
          <a:stretch/>
        </p:blipFill>
        <p:spPr>
          <a:xfrm>
            <a:off x="3165987" y="2153265"/>
            <a:ext cx="5830528" cy="398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488060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Y24 AGRI Sustainable Agriculture Demonstration Grant RFP, revised September 12, 2023 (SECURED) - Adobe Acrobat Pro (32-bit)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2" t="38014" r="28065" b="20353"/>
          <a:stretch/>
        </p:blipFill>
        <p:spPr>
          <a:xfrm>
            <a:off x="3077497" y="2644877"/>
            <a:ext cx="5692878" cy="27235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91010737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Y24 AGRI Sustainable Agriculture Demonstration Grant RFP, revised September 12, 2023 (SECURED) - Adobe Acrobat Pro (32-bit)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8" t="64617" r="27742" b="16295"/>
          <a:stretch/>
        </p:blipFill>
        <p:spPr>
          <a:xfrm>
            <a:off x="3165986" y="3982065"/>
            <a:ext cx="7465701" cy="165181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32339737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Y24 AGRI Sustainable Agriculture Demonstration Grant RFP, revised September 12, 2023 (SECURED) - Adobe Acrobat Pro (32-bit)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8" t="27793" r="29033" b="46806"/>
          <a:stretch/>
        </p:blipFill>
        <p:spPr>
          <a:xfrm>
            <a:off x="3175819" y="1976284"/>
            <a:ext cx="5476568" cy="16616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85341119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Y24 AGRI Sustainable Agriculture Demonstration Grant RFP, revised September 12, 2023 (SECURED) - Adobe Acrobat Pro (32-bit)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9" t="23885" r="25968" b="17948"/>
          <a:stretch/>
        </p:blipFill>
        <p:spPr>
          <a:xfrm>
            <a:off x="3175819" y="1720645"/>
            <a:ext cx="5850194" cy="380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090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sta de Comprobación de Salud Para Empleados y Visitantes - facilityhlthscreensp.pdf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22150" r="13636" b="52577"/>
          <a:stretch/>
        </p:blipFill>
        <p:spPr>
          <a:xfrm>
            <a:off x="1533236" y="1607127"/>
            <a:ext cx="8996219" cy="165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70854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Y24 AGRI Sustainable Agriculture Demonstration Grant RFP, revised September 12, 2023 (SECURED) - Adobe Acrobat Pro (32-bit)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1" t="23735" r="26774" b="20954"/>
          <a:stretch/>
        </p:blipFill>
        <p:spPr>
          <a:xfrm>
            <a:off x="3215148" y="1710813"/>
            <a:ext cx="5712542" cy="361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76124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Y24 AGRI Sustainable Agriculture Demonstration Grant RFP, revised September 12, 2023 (SECURED) - Adobe Acrobat Pro (32-bit)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5" t="19827" r="28145" b="18550"/>
          <a:stretch/>
        </p:blipFill>
        <p:spPr>
          <a:xfrm>
            <a:off x="3136490" y="1455173"/>
            <a:ext cx="5624052" cy="40312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80129633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Y24 AGRI Sustainable Agriculture Demonstration Grant RFP, revised September 12, 2023 (SECURED) - Adobe Acrobat Pro (32-bit)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9" t="28244" r="27500" b="32076"/>
          <a:stretch/>
        </p:blipFill>
        <p:spPr>
          <a:xfrm>
            <a:off x="3185652" y="2005781"/>
            <a:ext cx="5653548" cy="25957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09020937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Y24 AGRI Sustainable Agriculture Demonstration Grant RFP, revised September 12, 2023 (SECURED) - Adobe Acrobat Pro (32-bit)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0" t="47482" r="27338" b="38390"/>
          <a:stretch/>
        </p:blipFill>
        <p:spPr>
          <a:xfrm>
            <a:off x="3342968" y="3264309"/>
            <a:ext cx="5515897" cy="92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428120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Y24 AGRI Sustainable Agriculture Demonstration Grant RFP, revised September 12, 2023 (SECURED) - Adobe Acrobat Pro (32-bit)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8" t="20278" r="27741" b="51465"/>
          <a:stretch/>
        </p:blipFill>
        <p:spPr>
          <a:xfrm>
            <a:off x="3156155" y="1484671"/>
            <a:ext cx="5653548" cy="184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708420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Y24 AGRI Sustainable Agriculture Demonstration Grant RFP, revised September 12, 2023 (SECURED) - Adobe Acrobat Pro (32-bit)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5" t="45528" r="29435" b="29222"/>
          <a:stretch/>
        </p:blipFill>
        <p:spPr>
          <a:xfrm>
            <a:off x="3274143" y="3136489"/>
            <a:ext cx="5329084" cy="16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195253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Y24 AGRI Sustainable Agriculture Demonstration Grant RFP, revised September 12, 2023 (SECURED) - Adobe Acrobat Pro (32-bit)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5" t="65218" r="28065" b="9080"/>
          <a:stretch/>
        </p:blipFill>
        <p:spPr>
          <a:xfrm>
            <a:off x="3283974" y="4424515"/>
            <a:ext cx="5486400" cy="168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28668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Y24 AGRI Sustainable Agriculture Demonstration Grant RFP, revised September 12, 2023 (SECURED) - Adobe Acrobat Pro (32-bit)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1" t="26140" r="26936" b="41395"/>
          <a:stretch/>
        </p:blipFill>
        <p:spPr>
          <a:xfrm>
            <a:off x="3215148" y="1868128"/>
            <a:ext cx="5692878" cy="212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297101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914400"/>
            <a:ext cx="4267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744208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095" y="1738065"/>
            <a:ext cx="10581205" cy="400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11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iska Hubinta Baaritaanka Caafimaadka Ee Booqdaha Iyo Shaqaalaha - facilityhlthscreensom.pdf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1" t="22291" r="13787" b="56954"/>
          <a:stretch/>
        </p:blipFill>
        <p:spPr>
          <a:xfrm>
            <a:off x="1542472" y="1616364"/>
            <a:ext cx="8968509" cy="135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991073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244" b="58802"/>
          <a:stretch/>
        </p:blipFill>
        <p:spPr>
          <a:xfrm>
            <a:off x="4356937" y="1356189"/>
            <a:ext cx="3400052" cy="282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426538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3" t="13561" r="33873" b="13441"/>
          <a:stretch/>
        </p:blipFill>
        <p:spPr>
          <a:xfrm>
            <a:off x="4758812" y="1946788"/>
            <a:ext cx="2517059" cy="296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253397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FAC_local_produce.pdf - Adobe Acrobat Pro (32-bit)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7" t="33355" r="11613" b="42447"/>
          <a:stretch/>
        </p:blipFill>
        <p:spPr>
          <a:xfrm>
            <a:off x="875071" y="2340077"/>
            <a:ext cx="9901084" cy="15829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00516" y="3401961"/>
            <a:ext cx="5191432" cy="216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778886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1" t="34061" r="11828" b="43347"/>
          <a:stretch/>
        </p:blipFill>
        <p:spPr>
          <a:xfrm>
            <a:off x="2458065" y="2222090"/>
            <a:ext cx="8170606" cy="127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430129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" r="792" b="85520"/>
          <a:stretch/>
        </p:blipFill>
        <p:spPr>
          <a:xfrm>
            <a:off x="5309935" y="511277"/>
            <a:ext cx="2398555" cy="71775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76452188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8490" y="0"/>
            <a:ext cx="18288000" cy="6945330"/>
          </a:xfrm>
          <a:prstGeom prst="rect">
            <a:avLst/>
          </a:prstGeom>
          <a:solidFill>
            <a:srgbClr val="0032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226" y="2885497"/>
            <a:ext cx="1258358" cy="91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72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sitor and Employee Health Screening Checklist - facilityhlthscreen.pdf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7" t="22433" r="13787" b="52859"/>
          <a:stretch/>
        </p:blipFill>
        <p:spPr>
          <a:xfrm>
            <a:off x="1551708" y="1625599"/>
            <a:ext cx="8959273" cy="161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619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8" t="33776" r="40960" b="33719"/>
          <a:stretch/>
        </p:blipFill>
        <p:spPr>
          <a:xfrm>
            <a:off x="5116530" y="2434974"/>
            <a:ext cx="1828800" cy="183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598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im Ntawm Kuaj Xyuas Kev Noj Qab Haus Huv Rau Tus Qhua Thiab Tus Neeg Ua Hauj Lwm - facilityhlthscreenhmg.pdf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22291" r="13636" b="51165"/>
          <a:stretch/>
        </p:blipFill>
        <p:spPr>
          <a:xfrm>
            <a:off x="1533236" y="1616363"/>
            <a:ext cx="8996219" cy="173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2917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rmers Market COVID 19 Shopping 5.13.20 PRINT no bleeds.pdf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7" t="17490" r="36817" b="16290"/>
          <a:stretch/>
        </p:blipFill>
        <p:spPr>
          <a:xfrm>
            <a:off x="4470400" y="1302327"/>
            <a:ext cx="3232727" cy="4331855"/>
          </a:xfrm>
          <a:prstGeom prst="rect">
            <a:avLst/>
          </a:prstGeom>
          <a:ln w="25400">
            <a:solidFill>
              <a:srgbClr val="00355B"/>
            </a:solidFill>
          </a:ln>
        </p:spPr>
      </p:pic>
    </p:spTree>
    <p:extLst>
      <p:ext uri="{BB962C8B-B14F-4D97-AF65-F5344CB8AC3E}">
        <p14:creationId xmlns:p14="http://schemas.microsoft.com/office/powerpoint/2010/main" val="2164110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uidance for MN Farmers' Markets and Vendors Hmong - COVID-19 MN Farmers' Markets-Vendors Guidance Hmong June 2020.pdf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2" t="41401" r="12191" b="45877"/>
          <a:stretch/>
        </p:blipFill>
        <p:spPr>
          <a:xfrm>
            <a:off x="1664412" y="2866490"/>
            <a:ext cx="9041259" cy="8322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36333" y="4274049"/>
            <a:ext cx="8969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https://www.mda.state.mn.us/sites/default/files/inline-files/COVID-19%20MN%20Farmers%27%20Markets-Vendors%20Guidance%20Hmong%20June%202020.pdf</a:t>
            </a:r>
          </a:p>
        </p:txBody>
      </p:sp>
    </p:spTree>
    <p:extLst>
      <p:ext uri="{BB962C8B-B14F-4D97-AF65-F5344CB8AC3E}">
        <p14:creationId xmlns:p14="http://schemas.microsoft.com/office/powerpoint/2010/main" val="42389893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uidance for MN Farmers' Markets and Vendors - COVID-19 MN Farmers' Markets-Vendors Guidance Spanish June 2020.pdf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3" t="40773" r="13623" b="46348"/>
          <a:stretch/>
        </p:blipFill>
        <p:spPr>
          <a:xfrm>
            <a:off x="1643865" y="2825393"/>
            <a:ext cx="8887146" cy="8424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6881" y="4078840"/>
            <a:ext cx="8743308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https://www.mda.state.mn.us/sites/default/files/inline-files/COVID-19%20MN%20Farmers%27%20Markets-Vendors%20Guidance%20Spanish%20June%202020.pdf</a:t>
            </a:r>
          </a:p>
        </p:txBody>
      </p:sp>
    </p:spTree>
    <p:extLst>
      <p:ext uri="{BB962C8B-B14F-4D97-AF65-F5344CB8AC3E}">
        <p14:creationId xmlns:p14="http://schemas.microsoft.com/office/powerpoint/2010/main" val="19356297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VID-19 Preparedness Plan | Minnesota Institute for Sustainable Agriculture (MISA)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" t="11718" r="46489" b="46976"/>
          <a:stretch/>
        </p:blipFill>
        <p:spPr>
          <a:xfrm>
            <a:off x="3801439" y="1808251"/>
            <a:ext cx="6164494" cy="2702105"/>
          </a:xfrm>
          <a:prstGeom prst="rect">
            <a:avLst/>
          </a:prstGeom>
          <a:ln w="25400">
            <a:solidFill>
              <a:srgbClr val="1653AF"/>
            </a:solidFill>
          </a:ln>
        </p:spPr>
      </p:pic>
    </p:spTree>
    <p:extLst>
      <p:ext uri="{BB962C8B-B14F-4D97-AF65-F5344CB8AC3E}">
        <p14:creationId xmlns:p14="http://schemas.microsoft.com/office/powerpoint/2010/main" val="10268250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VID-19 Preparedness Plan | Minnesota Institute for Sustainable Agriculture (MISA)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" t="11835" r="6706" b="43026"/>
          <a:stretch/>
        </p:blipFill>
        <p:spPr>
          <a:xfrm>
            <a:off x="3883631" y="1109609"/>
            <a:ext cx="4191858" cy="2743200"/>
          </a:xfrm>
          <a:prstGeom prst="rect">
            <a:avLst/>
          </a:prstGeom>
          <a:ln w="25400">
            <a:solidFill>
              <a:srgbClr val="1653AF"/>
            </a:solidFill>
          </a:ln>
        </p:spPr>
      </p:pic>
    </p:spTree>
    <p:extLst>
      <p:ext uri="{BB962C8B-B14F-4D97-AF65-F5344CB8AC3E}">
        <p14:creationId xmlns:p14="http://schemas.microsoft.com/office/powerpoint/2010/main" val="25143753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alisis_del_Mercado_Reno_Emily_Spring2020.pdf - Adobe Acrobat Pro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3" t="19185" r="16591" b="1041"/>
          <a:stretch/>
        </p:blipFill>
        <p:spPr>
          <a:xfrm>
            <a:off x="1764145" y="-166254"/>
            <a:ext cx="8959272" cy="521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2402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FAC_aggregation_produce.pdf - Adobe Acrobat Pro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8" t="18479" r="29166" b="46929"/>
          <a:stretch/>
        </p:blipFill>
        <p:spPr>
          <a:xfrm>
            <a:off x="2724726" y="1366982"/>
            <a:ext cx="5911273" cy="226291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53688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gricultural Business Management News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1" t="11718" r="36208" b="43835"/>
          <a:stretch/>
        </p:blipFill>
        <p:spPr>
          <a:xfrm>
            <a:off x="2969230" y="1736332"/>
            <a:ext cx="6647381" cy="290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8516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enefits of Birds on the Farm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" t="18748" r="3402" b="11697"/>
          <a:stretch/>
        </p:blipFill>
        <p:spPr>
          <a:xfrm>
            <a:off x="3528291" y="1607126"/>
            <a:ext cx="5080000" cy="405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69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nsFARMation | Red River Farm Network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" t="11420" r="74167" b="65425"/>
          <a:stretch/>
        </p:blipFill>
        <p:spPr>
          <a:xfrm>
            <a:off x="2826326" y="1874982"/>
            <a:ext cx="2807855" cy="151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203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nate-Wild Farm Alliance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1843" r="67348" b="64155"/>
          <a:stretch/>
        </p:blipFill>
        <p:spPr>
          <a:xfrm>
            <a:off x="1145309" y="942109"/>
            <a:ext cx="2835564" cy="157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22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9" t="6470" r="34397" b="4942"/>
          <a:stretch/>
        </p:blipFill>
        <p:spPr>
          <a:xfrm>
            <a:off x="4969164" y="2770909"/>
            <a:ext cx="2244436" cy="133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343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alisis_del_Mercado_Reno_Emily_Spring2020.pdf - Adobe Acrobat Pro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4" t="39233" r="33182" b="11349"/>
          <a:stretch/>
        </p:blipFill>
        <p:spPr>
          <a:xfrm>
            <a:off x="3417455" y="1708727"/>
            <a:ext cx="4802909" cy="323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0558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rm Aid COVID Farmer Resilience Initiative Fund - Land Stewardship Project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2" t="40081" r="37424" b="2737"/>
          <a:stretch/>
        </p:blipFill>
        <p:spPr>
          <a:xfrm>
            <a:off x="3604154" y="1619165"/>
            <a:ext cx="5781964" cy="37407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872744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nts, Programs, and Cost-Share | Minnesota Institute for Sustainable Agriculture (MISA)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" t="11702" r="47197" b="2737"/>
          <a:stretch/>
        </p:blipFill>
        <p:spPr>
          <a:xfrm>
            <a:off x="2918691" y="600363"/>
            <a:ext cx="6059054" cy="5597238"/>
          </a:xfrm>
          <a:prstGeom prst="rect">
            <a:avLst/>
          </a:prstGeom>
          <a:ln w="38100">
            <a:solidFill>
              <a:srgbClr val="7A0019"/>
            </a:solidFill>
          </a:ln>
        </p:spPr>
      </p:pic>
    </p:spTree>
    <p:extLst>
      <p:ext uri="{BB962C8B-B14F-4D97-AF65-F5344CB8AC3E}">
        <p14:creationId xmlns:p14="http://schemas.microsoft.com/office/powerpoint/2010/main" val="24548077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faes2.pdf - Adobe Acrobat Pro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50" t="20513" r="23231" b="5671"/>
          <a:stretch/>
        </p:blipFill>
        <p:spPr>
          <a:xfrm>
            <a:off x="6041204" y="1500027"/>
            <a:ext cx="3318553" cy="482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471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vestock_Survey_Report_May2020.pdf - Adobe Acrobat Pro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0" t="22123" r="40293" b="1203"/>
          <a:stretch/>
        </p:blipFill>
        <p:spPr>
          <a:xfrm>
            <a:off x="1219200" y="1690256"/>
            <a:ext cx="5938982" cy="493221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555104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3474" y="1726058"/>
            <a:ext cx="6215865" cy="3698697"/>
          </a:xfrm>
          <a:prstGeom prst="rect">
            <a:avLst/>
          </a:prstGeom>
          <a:pattFill prst="pct90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2789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 form - Google Forms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139" y="886211"/>
            <a:ext cx="10356351" cy="555680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678202" y="1972638"/>
            <a:ext cx="996594" cy="5445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951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4" t="14164" r="2246" b="8296"/>
          <a:stretch/>
        </p:blipFill>
        <p:spPr>
          <a:xfrm>
            <a:off x="1407560" y="801384"/>
            <a:ext cx="8424809" cy="438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36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ergency Carcass Disposal | Minnesota Board of Animal Health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7" t="36128" r="24774" b="35916"/>
          <a:stretch/>
        </p:blipFill>
        <p:spPr>
          <a:xfrm>
            <a:off x="3445164" y="2521527"/>
            <a:ext cx="5726545" cy="1828800"/>
          </a:xfrm>
          <a:prstGeom prst="rect">
            <a:avLst/>
          </a:prstGeom>
        </p:spPr>
      </p:pic>
      <p:pic>
        <p:nvPicPr>
          <p:cNvPr id="3" name="Picture 2" descr="Emergency Carcass Disposal | Minnesota Board of Animal Health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1" r="54394" b="76580"/>
          <a:stretch/>
        </p:blipFill>
        <p:spPr>
          <a:xfrm>
            <a:off x="2974110" y="1884218"/>
            <a:ext cx="5560291" cy="76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8860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nts, Programs, and Cost-Share | Minnesota Institute for Sustainable Agriculture (MISA)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" t="11874" r="46573" b="14152"/>
          <a:stretch/>
        </p:blipFill>
        <p:spPr>
          <a:xfrm>
            <a:off x="3051425" y="1253446"/>
            <a:ext cx="6133671" cy="4839129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8219326" y="4643919"/>
            <a:ext cx="965770" cy="215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515564" y="5804898"/>
            <a:ext cx="669532" cy="164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777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1" t="17433" r="24208" b="10112"/>
          <a:stretch/>
        </p:blipFill>
        <p:spPr>
          <a:xfrm>
            <a:off x="2445249" y="986319"/>
            <a:ext cx="5178176" cy="409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442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P_webinar_072820.pdf - Adobe Acrobat Pro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6" t="36667" r="13148" b="17383"/>
          <a:stretch/>
        </p:blipFill>
        <p:spPr>
          <a:xfrm>
            <a:off x="3459480" y="2575560"/>
            <a:ext cx="5135880" cy="294132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528019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P_webinar_072820.pdf - Adobe Acrobat Pro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0" t="19885" r="13876" b="2216"/>
          <a:stretch/>
        </p:blipFill>
        <p:spPr>
          <a:xfrm>
            <a:off x="1859623" y="616448"/>
            <a:ext cx="8887146" cy="509598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5194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ycheck Protection Program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19728" r="23567" b="12110"/>
          <a:stretch/>
        </p:blipFill>
        <p:spPr>
          <a:xfrm>
            <a:off x="267128" y="1448655"/>
            <a:ext cx="9051533" cy="445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8258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ycheck Protection Program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" t="27816" r="13866" b="769"/>
          <a:stretch/>
        </p:blipFill>
        <p:spPr>
          <a:xfrm>
            <a:off x="5024063" y="1376736"/>
            <a:ext cx="3770616" cy="4489807"/>
          </a:xfrm>
          <a:prstGeom prst="rect">
            <a:avLst/>
          </a:prstGeom>
          <a:ln w="25400"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594818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mall Business Administration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" t="18697" r="53135" b="3487"/>
          <a:stretch/>
        </p:blipFill>
        <p:spPr>
          <a:xfrm>
            <a:off x="3417454" y="1089892"/>
            <a:ext cx="3906981" cy="5080000"/>
          </a:xfrm>
          <a:prstGeom prst="rect">
            <a:avLst/>
          </a:prstGeom>
          <a:ln w="38100">
            <a:solidFill>
              <a:srgbClr val="2A2A2A"/>
            </a:solidFill>
          </a:ln>
        </p:spPr>
      </p:pic>
    </p:spTree>
    <p:extLst>
      <p:ext uri="{BB962C8B-B14F-4D97-AF65-F5344CB8AC3E}">
        <p14:creationId xmlns:p14="http://schemas.microsoft.com/office/powerpoint/2010/main" val="26957829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ycheck Protection Program | Minnesota Institute for Sustainable Agriculture (MISA)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" t="11666" r="4940" b="16652"/>
          <a:stretch/>
        </p:blipFill>
        <p:spPr>
          <a:xfrm>
            <a:off x="3708971" y="1099335"/>
            <a:ext cx="4561726" cy="4356243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082021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Farmers Market Managers 2019 Summary 08/17/2020 - nfar0820.pdf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7" t="17209" r="39831" b="38175"/>
          <a:stretch/>
        </p:blipFill>
        <p:spPr>
          <a:xfrm>
            <a:off x="1727201" y="1283855"/>
            <a:ext cx="5608548" cy="29186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5903" t="12011" b="62252"/>
          <a:stretch/>
        </p:blipFill>
        <p:spPr>
          <a:xfrm>
            <a:off x="4531475" y="2229492"/>
            <a:ext cx="2965497" cy="7500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27201" y="3262252"/>
            <a:ext cx="5608548" cy="328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647380" y="3105468"/>
            <a:ext cx="688369" cy="305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277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6" t="14346" r="37794" b="32630"/>
          <a:stretch/>
        </p:blipFill>
        <p:spPr>
          <a:xfrm>
            <a:off x="2702103" y="1695236"/>
            <a:ext cx="4931596" cy="300005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09894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9" t="23997" r="23874" b="34374"/>
          <a:stretch/>
        </p:blipFill>
        <p:spPr>
          <a:xfrm>
            <a:off x="2770909" y="1357745"/>
            <a:ext cx="4886036" cy="2355274"/>
          </a:xfrm>
          <a:prstGeom prst="rect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928174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pper Midwest Garlic Growers – Sustainable Farming Association of Minnesota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0" t="11561" r="54242" b="43540"/>
          <a:stretch/>
        </p:blipFill>
        <p:spPr>
          <a:xfrm>
            <a:off x="1394691" y="914399"/>
            <a:ext cx="4184073" cy="2937165"/>
          </a:xfrm>
          <a:prstGeom prst="rect">
            <a:avLst/>
          </a:prstGeom>
          <a:ln w="25400">
            <a:solidFill>
              <a:srgbClr val="533A2B"/>
            </a:solidFill>
          </a:ln>
        </p:spPr>
      </p:pic>
    </p:spTree>
    <p:extLst>
      <p:ext uri="{BB962C8B-B14F-4D97-AF65-F5344CB8AC3E}">
        <p14:creationId xmlns:p14="http://schemas.microsoft.com/office/powerpoint/2010/main" val="35770153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owing garlic in Minnesota.pdf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2" t="21640" r="12226" b="47929"/>
          <a:stretch/>
        </p:blipFill>
        <p:spPr>
          <a:xfrm>
            <a:off x="3082246" y="1705509"/>
            <a:ext cx="5856271" cy="1849349"/>
          </a:xfrm>
          <a:prstGeom prst="rect">
            <a:avLst/>
          </a:prstGeom>
          <a:ln w="25400">
            <a:solidFill>
              <a:srgbClr val="7A0019"/>
            </a:solidFill>
          </a:ln>
        </p:spPr>
      </p:pic>
    </p:spTree>
    <p:extLst>
      <p:ext uri="{BB962C8B-B14F-4D97-AF65-F5344CB8AC3E}">
        <p14:creationId xmlns:p14="http://schemas.microsoft.com/office/powerpoint/2010/main" val="5455172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ternative Field Crops Manual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" t="17244" r="32024" b="1946"/>
          <a:stretch/>
        </p:blipFill>
        <p:spPr>
          <a:xfrm>
            <a:off x="4140486" y="1304818"/>
            <a:ext cx="5044611" cy="4911048"/>
          </a:xfrm>
          <a:prstGeom prst="rect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920528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onavirus Food Assistance Program | Farmers.gov: Resources for Farmers and Producers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" t="14878" r="11544" b="10229"/>
          <a:stretch/>
        </p:blipFill>
        <p:spPr>
          <a:xfrm>
            <a:off x="2455524" y="1294543"/>
            <a:ext cx="6534364" cy="4551453"/>
          </a:xfrm>
          <a:prstGeom prst="rect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765801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onavirus Food Assistance Program | Minnesota Institute for Sustainable Agriculture (MISA)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" t="11666" r="6118" b="41843"/>
          <a:stretch/>
        </p:blipFill>
        <p:spPr>
          <a:xfrm>
            <a:off x="3513762" y="1099335"/>
            <a:ext cx="4900773" cy="2825393"/>
          </a:xfrm>
          <a:prstGeom prst="rect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971881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581400" y="762000"/>
            <a:ext cx="4099560" cy="5709610"/>
            <a:chOff x="4690" y="294"/>
            <a:chExt cx="2860" cy="3969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0" y="298"/>
              <a:ext cx="2860" cy="3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4690" y="294"/>
              <a:ext cx="2860" cy="3969"/>
            </a:xfrm>
            <a:prstGeom prst="rect">
              <a:avLst/>
            </a:prstGeom>
            <a:noFill/>
            <a:ln w="12700">
              <a:solidFill>
                <a:srgbClr val="231F2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019088" y="798699"/>
            <a:ext cx="3166803" cy="2062103"/>
          </a:xfrm>
          <a:prstGeom prst="rect">
            <a:avLst/>
          </a:prstGeom>
          <a:solidFill>
            <a:srgbClr val="C0D3B7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Exempt</a:t>
            </a:r>
            <a:br>
              <a:rPr lang="en-US" sz="2800" b="1" dirty="0" smtClean="0"/>
            </a:br>
            <a:r>
              <a:rPr lang="en-US" sz="2800" b="1" dirty="0" smtClean="0"/>
              <a:t>Whole Rabbit</a:t>
            </a:r>
          </a:p>
          <a:p>
            <a:pPr algn="ctr"/>
            <a:r>
              <a:rPr lang="en-US" sz="2400" dirty="0" smtClean="0"/>
              <a:t>Rush River </a:t>
            </a:r>
            <a:r>
              <a:rPr lang="en-US" sz="2400" dirty="0" err="1" smtClean="0"/>
              <a:t>Rabbitry</a:t>
            </a:r>
            <a:endParaRPr lang="en-US" sz="2400" dirty="0"/>
          </a:p>
          <a:p>
            <a:pPr algn="ctr"/>
            <a:r>
              <a:rPr lang="en-US" sz="2400" dirty="0" smtClean="0"/>
              <a:t>1234 Pasture Road</a:t>
            </a:r>
          </a:p>
          <a:p>
            <a:pPr algn="ctr"/>
            <a:r>
              <a:rPr lang="en-US" sz="2400" dirty="0" err="1" smtClean="0"/>
              <a:t>Anytown</a:t>
            </a:r>
            <a:r>
              <a:rPr lang="en-US" sz="2400" dirty="0" smtClean="0"/>
              <a:t>, MN 5555x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818584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4" t="10285" r="36455" b="4663"/>
          <a:stretch/>
        </p:blipFill>
        <p:spPr>
          <a:xfrm>
            <a:off x="3962400" y="1209963"/>
            <a:ext cx="3491345" cy="481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7111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4" t="11043" r="36970" b="5455"/>
          <a:stretch/>
        </p:blipFill>
        <p:spPr>
          <a:xfrm>
            <a:off x="4572000" y="944880"/>
            <a:ext cx="3383280" cy="4724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666250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cal Line - Manage Orders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129"/>
            <a:ext cx="12192000" cy="654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208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nline Survey Software | Qualtrics Survey Solutions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5" t="41251" r="51684" b="21556"/>
          <a:stretch/>
        </p:blipFill>
        <p:spPr>
          <a:xfrm>
            <a:off x="4890499" y="852753"/>
            <a:ext cx="3913894" cy="298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49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me | Minnesota Grown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" t="11874" r="79777" b="63311"/>
          <a:stretch/>
        </p:blipFill>
        <p:spPr>
          <a:xfrm>
            <a:off x="5229546" y="2137023"/>
            <a:ext cx="2393878" cy="1623319"/>
          </a:xfrm>
          <a:prstGeom prst="rect">
            <a:avLst/>
          </a:prstGeom>
        </p:spPr>
      </p:pic>
      <p:pic>
        <p:nvPicPr>
          <p:cNvPr id="3" name="Picture 2" descr="Home | Minnesota Grown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1" t="12032" r="73455" b="62839"/>
          <a:stretch/>
        </p:blipFill>
        <p:spPr>
          <a:xfrm>
            <a:off x="4489807" y="2137023"/>
            <a:ext cx="739739" cy="162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3937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grama de Asistencia Alimentaria por Coronavirus (CFAP) - YouTube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4853" r="8155" b="30685"/>
          <a:stretch/>
        </p:blipFill>
        <p:spPr>
          <a:xfrm>
            <a:off x="3616503" y="1900719"/>
            <a:ext cx="4839128" cy="270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0938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e Orchards, Pumpkin Patches and Agri-Tourism - what COVID rules apply?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9" t="10995" r="22084" b="79525"/>
          <a:stretch/>
        </p:blipFill>
        <p:spPr>
          <a:xfrm>
            <a:off x="868218" y="1163783"/>
            <a:ext cx="3805382" cy="618836"/>
          </a:xfrm>
          <a:prstGeom prst="rect">
            <a:avLst/>
          </a:prstGeom>
        </p:spPr>
      </p:pic>
      <p:pic>
        <p:nvPicPr>
          <p:cNvPr id="4" name="Picture 3" descr="Apple Orchards, Pumpkin Patches and Agri-Tourism - what COVID rules apply?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" t="11236" r="7665" b="19629"/>
          <a:stretch/>
        </p:blipFill>
        <p:spPr>
          <a:xfrm>
            <a:off x="868219" y="1782620"/>
            <a:ext cx="3805382" cy="440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2564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0" t="16978" r="61708" b="11030"/>
          <a:stretch/>
        </p:blipFill>
        <p:spPr>
          <a:xfrm>
            <a:off x="2299854" y="1625600"/>
            <a:ext cx="3140363" cy="4073236"/>
          </a:xfrm>
          <a:prstGeom prst="rect">
            <a:avLst/>
          </a:prstGeom>
          <a:ln w="15875">
            <a:solidFill>
              <a:srgbClr val="7A0019"/>
            </a:solidFill>
          </a:ln>
        </p:spPr>
      </p:pic>
    </p:spTree>
    <p:extLst>
      <p:ext uri="{BB962C8B-B14F-4D97-AF65-F5344CB8AC3E}">
        <p14:creationId xmlns:p14="http://schemas.microsoft.com/office/powerpoint/2010/main" val="17913207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0 Pollinator Summit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" t="25797" r="11827" b="12194"/>
          <a:stretch/>
        </p:blipFill>
        <p:spPr>
          <a:xfrm>
            <a:off x="2807854" y="1958109"/>
            <a:ext cx="6160655" cy="376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2463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176" y="816864"/>
            <a:ext cx="7089648" cy="522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7068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_Farmer_Week_Flyer.pdf - Adobe Acrobat Pro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9" t="19609" r="35756" b="47352"/>
          <a:stretch/>
        </p:blipFill>
        <p:spPr>
          <a:xfrm>
            <a:off x="3943926" y="2087725"/>
            <a:ext cx="2724729" cy="151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004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FAC_aggregation_produce.pdf - Adobe Acrobat Pro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5" t="55330" r="78485" b="23774"/>
          <a:stretch/>
        </p:blipFill>
        <p:spPr>
          <a:xfrm>
            <a:off x="969818" y="3749964"/>
            <a:ext cx="1653310" cy="136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3344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ancing Your Farm: Guidance for Beginning Farmers | ATTRA | Sustainable Agriculture Program - Mozilla Firefox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2" t="9613" r="30154" b="71477"/>
          <a:stretch/>
        </p:blipFill>
        <p:spPr>
          <a:xfrm>
            <a:off x="4482645" y="2064685"/>
            <a:ext cx="2032571" cy="791530"/>
          </a:xfrm>
          <a:prstGeom prst="rect">
            <a:avLst/>
          </a:prstGeom>
        </p:spPr>
      </p:pic>
      <p:pic>
        <p:nvPicPr>
          <p:cNvPr id="3" name="Picture 2" descr="Financing Your Farm: Guidance for Beginning Farmers | ATTRA | Sustainable Agriculture Program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" t="66575" r="75565" b="7969"/>
          <a:stretch/>
        </p:blipFill>
        <p:spPr>
          <a:xfrm>
            <a:off x="4419599" y="2856215"/>
            <a:ext cx="2158665" cy="210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88825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69" t="30326" r="46271" b="26455"/>
          <a:stretch/>
        </p:blipFill>
        <p:spPr>
          <a:xfrm>
            <a:off x="6883685" y="2116476"/>
            <a:ext cx="1726059" cy="2445250"/>
          </a:xfrm>
          <a:prstGeom prst="rect">
            <a:avLst/>
          </a:prstGeom>
          <a:ln w="12700"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946621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me | Big River Farms | The Food Group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t="10924" r="28665" b="23482"/>
          <a:stretch/>
        </p:blipFill>
        <p:spPr>
          <a:xfrm>
            <a:off x="3996647" y="1068512"/>
            <a:ext cx="5044611" cy="425350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99495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85" t="31052" r="37692" b="45160"/>
          <a:stretch/>
        </p:blipFill>
        <p:spPr>
          <a:xfrm>
            <a:off x="5219272" y="2640458"/>
            <a:ext cx="3387174" cy="181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1928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fe at the Winter Farmers' Market Cost-Share | Minnesota Department of Agriculture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" t="11815" r="20669" b="30888"/>
          <a:stretch/>
        </p:blipFill>
        <p:spPr>
          <a:xfrm>
            <a:off x="3962400" y="1108364"/>
            <a:ext cx="3482109" cy="3482110"/>
          </a:xfrm>
          <a:prstGeom prst="rect">
            <a:avLst/>
          </a:prstGeom>
          <a:ln w="25400"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639353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rmer Rancher Grant - SARE North Central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" t="13776" r="46904" b="75627"/>
          <a:stretch/>
        </p:blipFill>
        <p:spPr>
          <a:xfrm>
            <a:off x="2994991" y="1033670"/>
            <a:ext cx="3490162" cy="728870"/>
          </a:xfrm>
          <a:prstGeom prst="rect">
            <a:avLst/>
          </a:prstGeom>
        </p:spPr>
      </p:pic>
      <p:pic>
        <p:nvPicPr>
          <p:cNvPr id="3" name="Picture 2" descr="Farmer Rancher Grant - SARE North Central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" t="28856" r="45253" b="58916"/>
          <a:stretch/>
        </p:blipFill>
        <p:spPr>
          <a:xfrm>
            <a:off x="2994991" y="1762540"/>
            <a:ext cx="3490162" cy="82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724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1" t="15928" r="46640" b="62289"/>
          <a:stretch/>
        </p:blipFill>
        <p:spPr>
          <a:xfrm>
            <a:off x="2504660" y="901148"/>
            <a:ext cx="2862469" cy="1232452"/>
          </a:xfrm>
          <a:prstGeom prst="rect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7123448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GRI Sustainable Agriculture Demonstration Grant | Minnesota Department of Agriculture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" t="33766" r="6601" b="33844"/>
          <a:stretch/>
        </p:blipFill>
        <p:spPr>
          <a:xfrm>
            <a:off x="3770615" y="2373330"/>
            <a:ext cx="4428163" cy="2106204"/>
          </a:xfrm>
          <a:prstGeom prst="rect">
            <a:avLst/>
          </a:prstGeom>
        </p:spPr>
      </p:pic>
      <p:pic>
        <p:nvPicPr>
          <p:cNvPr id="3" name="Picture 2" descr="AGRI Sustainable Agriculture Demonstration Grant | Minnesota Department of Agriculture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0" t="11014" r="9782" b="81244"/>
          <a:stretch/>
        </p:blipFill>
        <p:spPr>
          <a:xfrm>
            <a:off x="3770615" y="1633591"/>
            <a:ext cx="5143152" cy="81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6342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8" t="23062" r="32788" b="35172"/>
          <a:stretch/>
        </p:blipFill>
        <p:spPr>
          <a:xfrm>
            <a:off x="3595955" y="1664415"/>
            <a:ext cx="3657600" cy="2363056"/>
          </a:xfrm>
          <a:prstGeom prst="rect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7929956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GRI Value-Added Grant Program | Minnesota Department of Agriculture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" t="33292" r="25897" b="39216"/>
          <a:stretch/>
        </p:blipFill>
        <p:spPr>
          <a:xfrm>
            <a:off x="3760342" y="2342508"/>
            <a:ext cx="3503487" cy="1787704"/>
          </a:xfrm>
          <a:prstGeom prst="rect">
            <a:avLst/>
          </a:prstGeom>
        </p:spPr>
      </p:pic>
      <p:pic>
        <p:nvPicPr>
          <p:cNvPr id="3" name="Picture 2" descr="AGRI Value-Added Grant Program | Minnesota Department of Agriculture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4" t="10540" r="12327" b="81244"/>
          <a:stretch/>
        </p:blipFill>
        <p:spPr>
          <a:xfrm>
            <a:off x="3760342" y="1570216"/>
            <a:ext cx="4500080" cy="77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1632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5" t="23970" r="40552" b="40075"/>
          <a:stretch/>
        </p:blipFill>
        <p:spPr>
          <a:xfrm>
            <a:off x="3092520" y="1356189"/>
            <a:ext cx="2887039" cy="203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46714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GRI Livestock Investment Grant | Minnesota Department of Agriculture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" t="36609" r="23777" b="39691"/>
          <a:stretch/>
        </p:blipFill>
        <p:spPr>
          <a:xfrm>
            <a:off x="3739793" y="2558265"/>
            <a:ext cx="3626778" cy="1541124"/>
          </a:xfrm>
          <a:prstGeom prst="rect">
            <a:avLst/>
          </a:prstGeom>
        </p:spPr>
      </p:pic>
      <p:pic>
        <p:nvPicPr>
          <p:cNvPr id="3" name="Picture 2" descr="AGRI Livestock Investment Grant | Minnesota Department of Agriculture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8" t="10699" r="5118" b="81086"/>
          <a:stretch/>
        </p:blipFill>
        <p:spPr>
          <a:xfrm>
            <a:off x="3739792" y="1767155"/>
            <a:ext cx="5096573" cy="79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22961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6" t="26876" r="39632" b="40620"/>
          <a:stretch/>
        </p:blipFill>
        <p:spPr>
          <a:xfrm>
            <a:off x="3092521" y="1520575"/>
            <a:ext cx="2979506" cy="1839074"/>
          </a:xfrm>
          <a:prstGeom prst="rect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8627868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gricultural Growth, Research, and Innovation (AGRI) Program | Minnesota Department of Agriculture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" t="38190" r="7026" b="29895"/>
          <a:stretch/>
        </p:blipFill>
        <p:spPr>
          <a:xfrm>
            <a:off x="3770616" y="2661007"/>
            <a:ext cx="4407613" cy="2075380"/>
          </a:xfrm>
          <a:prstGeom prst="rect">
            <a:avLst/>
          </a:prstGeom>
        </p:spPr>
      </p:pic>
      <p:pic>
        <p:nvPicPr>
          <p:cNvPr id="3" name="Picture 2" descr="Agricultural Growth, Research, and Innovation (AGRI) Program | Minnesota Department of Agriculture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4" t="11173" r="8298" b="81243"/>
          <a:stretch/>
        </p:blipFill>
        <p:spPr>
          <a:xfrm>
            <a:off x="3770616" y="1787703"/>
            <a:ext cx="5476126" cy="81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673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 Market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2" t="12503" r="72022" b="59541"/>
          <a:stretch/>
        </p:blipFill>
        <p:spPr>
          <a:xfrm>
            <a:off x="5465851" y="1582220"/>
            <a:ext cx="258908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8715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24697" r="32891" b="31722"/>
          <a:stretch/>
        </p:blipFill>
        <p:spPr>
          <a:xfrm>
            <a:off x="3102796" y="1397284"/>
            <a:ext cx="3647325" cy="2465799"/>
          </a:xfrm>
          <a:prstGeom prst="rect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351276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397" y="3160753"/>
            <a:ext cx="2097206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0236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nding Programs for Farmers | Farmers.gov: Resources for Farmers and Producers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" t="16228" r="6177" b="8091"/>
          <a:stretch/>
        </p:blipFill>
        <p:spPr>
          <a:xfrm>
            <a:off x="3955550" y="1232899"/>
            <a:ext cx="4130211" cy="492132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0052028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od Food Access Program Equipment and Physical Improvement Grant | Minnesota Department of Agriculture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" t="39144" r="8737" b="31225"/>
          <a:stretch/>
        </p:blipFill>
        <p:spPr>
          <a:xfrm>
            <a:off x="3955551" y="2702103"/>
            <a:ext cx="4017196" cy="1910994"/>
          </a:xfrm>
          <a:prstGeom prst="rect">
            <a:avLst/>
          </a:prstGeom>
        </p:spPr>
      </p:pic>
      <p:pic>
        <p:nvPicPr>
          <p:cNvPr id="4" name="Picture 3" descr="Good Food Access Program Equipment and Physical Improvement Grant | Minnesota Department of Agriculture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6" t="11173" r="8666" b="81243"/>
          <a:stretch/>
        </p:blipFill>
        <p:spPr>
          <a:xfrm>
            <a:off x="3955550" y="2034283"/>
            <a:ext cx="4271261" cy="66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35494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0" t="29055" r="34934" b="32811"/>
          <a:stretch/>
        </p:blipFill>
        <p:spPr>
          <a:xfrm>
            <a:off x="3256908" y="1643865"/>
            <a:ext cx="3287730" cy="2157574"/>
          </a:xfrm>
          <a:prstGeom prst="rect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1315159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lue Added Producer Grants | Rural Development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" t="14806" r="17039" b="46642"/>
          <a:stretch/>
        </p:blipFill>
        <p:spPr>
          <a:xfrm>
            <a:off x="3904179" y="1140431"/>
            <a:ext cx="3824472" cy="2599363"/>
          </a:xfrm>
          <a:prstGeom prst="rect">
            <a:avLst/>
          </a:prstGeom>
        </p:spPr>
      </p:pic>
      <p:pic>
        <p:nvPicPr>
          <p:cNvPr id="3" name="Picture 2" descr="Value Added Producer Grants | Rural Development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" t="68209" r="12740" b="21995"/>
          <a:stretch/>
        </p:blipFill>
        <p:spPr>
          <a:xfrm>
            <a:off x="3904179" y="3739794"/>
            <a:ext cx="3821986" cy="63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4235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2" t="13619" r="36772" b="35535"/>
          <a:stretch/>
        </p:blipFill>
        <p:spPr>
          <a:xfrm>
            <a:off x="3215811" y="770562"/>
            <a:ext cx="3143892" cy="2876764"/>
          </a:xfrm>
          <a:prstGeom prst="rect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605189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kewinds Organic Field Fund Grant Information - Lakewinds Food Co-op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" t="28552" r="17944" b="53594"/>
          <a:stretch/>
        </p:blipFill>
        <p:spPr>
          <a:xfrm>
            <a:off x="3852809" y="2034283"/>
            <a:ext cx="3698698" cy="1160980"/>
          </a:xfrm>
          <a:prstGeom prst="rect">
            <a:avLst/>
          </a:prstGeom>
        </p:spPr>
      </p:pic>
      <p:pic>
        <p:nvPicPr>
          <p:cNvPr id="3" name="Picture 2" descr="Lakewinds Organic Field Fund Grant Information - Lakewinds Food Co-op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" t="10540" r="24147" b="74608"/>
          <a:stretch/>
        </p:blipFill>
        <p:spPr>
          <a:xfrm>
            <a:off x="3852809" y="1068512"/>
            <a:ext cx="4017196" cy="96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97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9" t="16707" r="38815" b="54420"/>
          <a:stretch/>
        </p:blipFill>
        <p:spPr>
          <a:xfrm>
            <a:off x="3205536" y="945222"/>
            <a:ext cx="2948683" cy="1633591"/>
          </a:xfrm>
          <a:prstGeom prst="rect">
            <a:avLst/>
          </a:prstGeom>
          <a:ln w="38100">
            <a:solidFill>
              <a:srgbClr val="584300"/>
            </a:solidFill>
          </a:ln>
        </p:spPr>
      </p:pic>
    </p:spTree>
    <p:extLst>
      <p:ext uri="{BB962C8B-B14F-4D97-AF65-F5344CB8AC3E}">
        <p14:creationId xmlns:p14="http://schemas.microsoft.com/office/powerpoint/2010/main" val="236139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Second Round of Coronavirus Food Assistance Program (CFAP 2) Announced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" t="12127" r="14784" b="30573"/>
          <a:stretch/>
        </p:blipFill>
        <p:spPr>
          <a:xfrm>
            <a:off x="3507288" y="1127343"/>
            <a:ext cx="4471791" cy="3482236"/>
          </a:xfrm>
          <a:prstGeom prst="rect">
            <a:avLst/>
          </a:prstGeom>
          <a:ln w="25400">
            <a:solidFill>
              <a:srgbClr val="7A0019"/>
            </a:solidFill>
          </a:ln>
        </p:spPr>
      </p:pic>
    </p:spTree>
    <p:extLst>
      <p:ext uri="{BB962C8B-B14F-4D97-AF65-F5344CB8AC3E}">
        <p14:creationId xmlns:p14="http://schemas.microsoft.com/office/powerpoint/2010/main" val="1157513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" r="432" b="56405"/>
          <a:stretch/>
        </p:blipFill>
        <p:spPr>
          <a:xfrm>
            <a:off x="4037743" y="2167847"/>
            <a:ext cx="5178176" cy="298978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7311466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nts &amp; Loans for Farmers | Minnesota Institute for Sustainable Agriculture (MISA)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" t="35904" r="67809" b="18079"/>
          <a:stretch/>
        </p:blipFill>
        <p:spPr>
          <a:xfrm>
            <a:off x="523982" y="2506893"/>
            <a:ext cx="3400746" cy="301032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3" name="Picture 2" descr="Grants &amp; Loans for Farmers | Minnesota Institute for Sustainable Agriculture (MISA)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2" t="39673" r="37051" b="18236"/>
          <a:stretch/>
        </p:blipFill>
        <p:spPr>
          <a:xfrm>
            <a:off x="4335694" y="2794571"/>
            <a:ext cx="3339102" cy="275347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4838645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63455" y="1071572"/>
            <a:ext cx="48675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>
                <a:solidFill>
                  <a:schemeClr val="accent6">
                    <a:lumMod val="75000"/>
                  </a:schemeClr>
                </a:solidFill>
              </a:rPr>
              <a:t>Cornercopia</a:t>
            </a:r>
            <a:r>
              <a:rPr lang="en-US" sz="6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en-US" sz="66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6600" dirty="0" smtClean="0">
                <a:solidFill>
                  <a:schemeClr val="accent6">
                    <a:lumMod val="75000"/>
                  </a:schemeClr>
                </a:solidFill>
              </a:rPr>
              <a:t>Student Farm</a:t>
            </a:r>
            <a:endParaRPr lang="en-US" sz="6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455" y="3195230"/>
            <a:ext cx="4867564" cy="301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04702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1" t="16652" r="34251" b="9560"/>
          <a:stretch/>
        </p:blipFill>
        <p:spPr>
          <a:xfrm>
            <a:off x="3777673" y="1256146"/>
            <a:ext cx="3980872" cy="4174836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1238377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ovember and December 2020 School Garden Webinars (1).pdf - Adobe Acrobat Pro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" t="20097" r="11386" b="5882"/>
          <a:stretch/>
        </p:blipFill>
        <p:spPr>
          <a:xfrm>
            <a:off x="2937164" y="581892"/>
            <a:ext cx="6465454" cy="473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6645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FAP_2_Spanish-Blog.pdf - Adobe Acrobat Pro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5" t="26668" r="23182" b="44670"/>
          <a:stretch/>
        </p:blipFill>
        <p:spPr>
          <a:xfrm>
            <a:off x="2623127" y="2152073"/>
            <a:ext cx="8026400" cy="1874982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5582155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493" y="2124514"/>
            <a:ext cx="862873" cy="6280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807" y="2239461"/>
            <a:ext cx="2094143" cy="5357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167" y="2124514"/>
            <a:ext cx="709885" cy="7098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8073" y="2124514"/>
            <a:ext cx="6169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lephant" panose="02020904090505020303" pitchFamily="18" charset="0"/>
                <a:ea typeface="+mn-ea"/>
                <a:cs typeface="+mn-cs"/>
              </a:rPr>
              <a:t>Grants for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lephant" panose="02020904090505020303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lephant" panose="02020904090505020303" pitchFamily="18" charset="0"/>
                <a:ea typeface="+mn-ea"/>
                <a:cs typeface="+mn-cs"/>
              </a:rPr>
              <a:t>Farmers</a:t>
            </a:r>
          </a:p>
        </p:txBody>
      </p:sp>
    </p:spTree>
    <p:extLst>
      <p:ext uri="{BB962C8B-B14F-4D97-AF65-F5344CB8AC3E}">
        <p14:creationId xmlns:p14="http://schemas.microsoft.com/office/powerpoint/2010/main" val="249353384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8" t="29385" r="10285" b="57882"/>
          <a:stretch/>
        </p:blipFill>
        <p:spPr>
          <a:xfrm>
            <a:off x="1764145" y="2724726"/>
            <a:ext cx="8478982" cy="720437"/>
          </a:xfrm>
          <a:prstGeom prst="rect">
            <a:avLst/>
          </a:prstGeom>
          <a:ln w="19050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607" y="4559716"/>
            <a:ext cx="8521148" cy="76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1987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026" y="1707971"/>
            <a:ext cx="6629400" cy="352425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273387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878" y="790040"/>
            <a:ext cx="6096000" cy="3695700"/>
          </a:xfrm>
          <a:prstGeom prst="rect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8260422" y="1284270"/>
            <a:ext cx="3071974" cy="4458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23811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162" y="357187"/>
            <a:ext cx="5781675" cy="6143625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898181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104939</TotalTime>
  <Words>56</Words>
  <Application>Microsoft Office PowerPoint</Application>
  <PresentationFormat>Widescreen</PresentationFormat>
  <Paragraphs>17</Paragraphs>
  <Slides>185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185</vt:i4>
      </vt:variant>
    </vt:vector>
  </HeadingPairs>
  <TitlesOfParts>
    <vt:vector size="191" baseType="lpstr">
      <vt:lpstr>Arial</vt:lpstr>
      <vt:lpstr>Calibri</vt:lpstr>
      <vt:lpstr>Calibri Light</vt:lpstr>
      <vt:lpstr>Elephant</vt:lpstr>
      <vt:lpstr>Segoe UI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Minnesota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 G Jewett</dc:creator>
  <cp:lastModifiedBy>Jane G Jewett</cp:lastModifiedBy>
  <cp:revision>232</cp:revision>
  <dcterms:created xsi:type="dcterms:W3CDTF">2019-04-05T15:21:12Z</dcterms:created>
  <dcterms:modified xsi:type="dcterms:W3CDTF">2024-05-06T19:36:42Z</dcterms:modified>
</cp:coreProperties>
</file>