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24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1" r:id="rId96"/>
    <p:sldId id="350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19"/>
    <a:srgbClr val="584300"/>
    <a:srgbClr val="C0D3B7"/>
    <a:srgbClr val="533A2B"/>
    <a:srgbClr val="2A2A2A"/>
    <a:srgbClr val="1653AF"/>
    <a:srgbClr val="00355B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9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5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5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5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2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4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2996E-0B65-4A77-B67C-E8E37DDCB580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32F64-B14D-413C-9805-92F507DC5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97" y="3160753"/>
            <a:ext cx="2097206" cy="536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7397" y="2373745"/>
            <a:ext cx="2097206" cy="2124364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2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ID-19 resources for food sector employers / COVID-19 Updates and Information - State of Minnesota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1967" r="5343" b="33927"/>
          <a:stretch/>
        </p:blipFill>
        <p:spPr>
          <a:xfrm>
            <a:off x="3953164" y="1117600"/>
            <a:ext cx="4119418" cy="328814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304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COVID-19 video series: reducing risk on farm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2004" r="9920" b="32207"/>
          <a:stretch/>
        </p:blipFill>
        <p:spPr>
          <a:xfrm>
            <a:off x="4006921" y="1119883"/>
            <a:ext cx="3863083" cy="3390472"/>
          </a:xfrm>
          <a:prstGeom prst="rect">
            <a:avLst/>
          </a:prstGeom>
          <a:ln w="38100">
            <a:solidFill>
              <a:srgbClr val="960000"/>
            </a:solidFill>
          </a:ln>
        </p:spPr>
      </p:pic>
    </p:spTree>
    <p:extLst>
      <p:ext uri="{BB962C8B-B14F-4D97-AF65-F5344CB8AC3E}">
        <p14:creationId xmlns:p14="http://schemas.microsoft.com/office/powerpoint/2010/main" val="389853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Farm to School Rapid Response Grant for Food Vendors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0378" r="6968" b="21914"/>
          <a:stretch/>
        </p:blipFill>
        <p:spPr>
          <a:xfrm>
            <a:off x="3825239" y="1021079"/>
            <a:ext cx="4251961" cy="411480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127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Farm to School Rapid Response Grant for Schools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10378" r="18078" b="28935"/>
          <a:stretch/>
        </p:blipFill>
        <p:spPr>
          <a:xfrm>
            <a:off x="3505200" y="1021081"/>
            <a:ext cx="4297680" cy="368807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5188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dates related to COVID-19 | Minnesota Department of Labor and Industr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11632" r="4941" b="76581"/>
          <a:stretch/>
        </p:blipFill>
        <p:spPr>
          <a:xfrm>
            <a:off x="3794760" y="1097279"/>
            <a:ext cx="4404360" cy="716281"/>
          </a:xfrm>
          <a:prstGeom prst="rect">
            <a:avLst/>
          </a:prstGeom>
        </p:spPr>
      </p:pic>
      <p:pic>
        <p:nvPicPr>
          <p:cNvPr id="4" name="Picture 3" descr="Updates related to COVID-19 | Minnesota Department of Labor and Industry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12885" r="5921" b="57525"/>
          <a:stretch/>
        </p:blipFill>
        <p:spPr>
          <a:xfrm>
            <a:off x="3699704" y="1813560"/>
            <a:ext cx="4484176" cy="18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ing Feedback - Google My Map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292" r="10909" b="6830"/>
          <a:stretch/>
        </p:blipFill>
        <p:spPr>
          <a:xfrm>
            <a:off x="4599710" y="766617"/>
            <a:ext cx="4765964" cy="463665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002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15892" r="32879" b="41279"/>
          <a:stretch/>
        </p:blipFill>
        <p:spPr>
          <a:xfrm>
            <a:off x="3642360" y="1493520"/>
            <a:ext cx="3581400" cy="242316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816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a de Comprobación de Salud Para Empleados y Visitantes - facilityhlthscreensp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2150" r="13636" b="52577"/>
          <a:stretch/>
        </p:blipFill>
        <p:spPr>
          <a:xfrm>
            <a:off x="1533236" y="1607127"/>
            <a:ext cx="8996219" cy="16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0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iska Hubinta Baaritaanka Caafimaadka Ee Booqdaha Iyo Shaqaalaha - facilityhlthscreensom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22291" r="13787" b="56954"/>
          <a:stretch/>
        </p:blipFill>
        <p:spPr>
          <a:xfrm>
            <a:off x="1542472" y="1616364"/>
            <a:ext cx="8968509" cy="13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tor and Employee Health Screening Checklist - facilityhlthscreen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22433" r="13787" b="52859"/>
          <a:stretch/>
        </p:blipFill>
        <p:spPr>
          <a:xfrm>
            <a:off x="1551708" y="1625599"/>
            <a:ext cx="8959273" cy="16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1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8" t="33776" r="40960" b="33719"/>
          <a:stretch/>
        </p:blipFill>
        <p:spPr>
          <a:xfrm>
            <a:off x="5116530" y="2434974"/>
            <a:ext cx="1828800" cy="183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5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im Ntawm Kuaj Xyuas Kev Noj Qab Haus Huv Rau Tus Qhua Thiab Tus Neeg Ua Hauj Lwm - facilityhlthscreenhmg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2291" r="13636" b="51165"/>
          <a:stretch/>
        </p:blipFill>
        <p:spPr>
          <a:xfrm>
            <a:off x="1533236" y="1616363"/>
            <a:ext cx="8996219" cy="17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91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ers Market COVID 19 Shopping 5.13.20 PRINT no bleeds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7490" r="36817" b="16290"/>
          <a:stretch/>
        </p:blipFill>
        <p:spPr>
          <a:xfrm>
            <a:off x="4470400" y="1302327"/>
            <a:ext cx="3232727" cy="4331855"/>
          </a:xfrm>
          <a:prstGeom prst="rect">
            <a:avLst/>
          </a:prstGeom>
          <a:ln w="25400">
            <a:solidFill>
              <a:srgbClr val="00355B"/>
            </a:solidFill>
          </a:ln>
        </p:spPr>
      </p:pic>
    </p:spTree>
    <p:extLst>
      <p:ext uri="{BB962C8B-B14F-4D97-AF65-F5344CB8AC3E}">
        <p14:creationId xmlns:p14="http://schemas.microsoft.com/office/powerpoint/2010/main" val="21641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dance for MN Farmers' Markets and Vendors Hmong - COVID-19 MN Farmers' Markets-Vendors Guidance Hmong June 2020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41401" r="12191" b="45877"/>
          <a:stretch/>
        </p:blipFill>
        <p:spPr>
          <a:xfrm>
            <a:off x="1664412" y="2866490"/>
            <a:ext cx="9041259" cy="832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333" y="4274049"/>
            <a:ext cx="8969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https://www.mda.state.mn.us/sites/default/files/inline-files/COVID-19%20MN%20Farmers%27%20Markets-Vendors%20Guidance%20Hmong%20June%202020.pdf</a:t>
            </a:r>
          </a:p>
        </p:txBody>
      </p:sp>
    </p:spTree>
    <p:extLst>
      <p:ext uri="{BB962C8B-B14F-4D97-AF65-F5344CB8AC3E}">
        <p14:creationId xmlns:p14="http://schemas.microsoft.com/office/powerpoint/2010/main" val="423898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dance for MN Farmers' Markets and Vendors - COVID-19 MN Farmers' Markets-Vendors Guidance Spanish June 2020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40773" r="13623" b="46348"/>
          <a:stretch/>
        </p:blipFill>
        <p:spPr>
          <a:xfrm>
            <a:off x="1643865" y="2825393"/>
            <a:ext cx="8887146" cy="842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881" y="4078840"/>
            <a:ext cx="87433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https://www.mda.state.mn.us/sites/default/files/inline-files/COVID-19%20MN%20Farmers%27%20Markets-Vendors%20Guidance%20Spanish%20June%202020.pdf</a:t>
            </a:r>
          </a:p>
        </p:txBody>
      </p:sp>
    </p:spTree>
    <p:extLst>
      <p:ext uri="{BB962C8B-B14F-4D97-AF65-F5344CB8AC3E}">
        <p14:creationId xmlns:p14="http://schemas.microsoft.com/office/powerpoint/2010/main" val="193562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ID-19 Preparedness Plan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11718" r="46489" b="46976"/>
          <a:stretch/>
        </p:blipFill>
        <p:spPr>
          <a:xfrm>
            <a:off x="3801439" y="1808251"/>
            <a:ext cx="6164494" cy="2702105"/>
          </a:xfrm>
          <a:prstGeom prst="rect">
            <a:avLst/>
          </a:prstGeom>
          <a:ln w="25400">
            <a:solidFill>
              <a:srgbClr val="1653AF"/>
            </a:solidFill>
          </a:ln>
        </p:spPr>
      </p:pic>
    </p:spTree>
    <p:extLst>
      <p:ext uri="{BB962C8B-B14F-4D97-AF65-F5344CB8AC3E}">
        <p14:creationId xmlns:p14="http://schemas.microsoft.com/office/powerpoint/2010/main" val="102682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ID-19 Preparedness Plan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1835" r="6706" b="43026"/>
          <a:stretch/>
        </p:blipFill>
        <p:spPr>
          <a:xfrm>
            <a:off x="3883631" y="1109609"/>
            <a:ext cx="4191858" cy="2743200"/>
          </a:xfrm>
          <a:prstGeom prst="rect">
            <a:avLst/>
          </a:prstGeom>
          <a:ln w="25400">
            <a:solidFill>
              <a:srgbClr val="1653AF"/>
            </a:solidFill>
          </a:ln>
        </p:spPr>
      </p:pic>
    </p:spTree>
    <p:extLst>
      <p:ext uri="{BB962C8B-B14F-4D97-AF65-F5344CB8AC3E}">
        <p14:creationId xmlns:p14="http://schemas.microsoft.com/office/powerpoint/2010/main" val="2514375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isis_del_Mercado_Reno_Emily_Spring20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9185" r="16591" b="1041"/>
          <a:stretch/>
        </p:blipFill>
        <p:spPr>
          <a:xfrm>
            <a:off x="1764145" y="-166254"/>
            <a:ext cx="8959272" cy="52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40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FAC_aggregation_produce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18479" r="29166" b="46929"/>
          <a:stretch/>
        </p:blipFill>
        <p:spPr>
          <a:xfrm>
            <a:off x="2724726" y="1366982"/>
            <a:ext cx="5911273" cy="22629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36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cultural Business Management New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1718" r="36208" b="43835"/>
          <a:stretch/>
        </p:blipFill>
        <p:spPr>
          <a:xfrm>
            <a:off x="2969230" y="1736332"/>
            <a:ext cx="6647381" cy="29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1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nefits of Birds on the Far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18748" r="3402" b="11697"/>
          <a:stretch/>
        </p:blipFill>
        <p:spPr>
          <a:xfrm>
            <a:off x="3528291" y="1607126"/>
            <a:ext cx="5080000" cy="40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6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FARMation | Red River Farm Network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1420" r="74167" b="65425"/>
          <a:stretch/>
        </p:blipFill>
        <p:spPr>
          <a:xfrm>
            <a:off x="2826326" y="1874982"/>
            <a:ext cx="2807855" cy="15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0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ate-Wild Farm Allianc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1843" r="67348" b="64155"/>
          <a:stretch/>
        </p:blipFill>
        <p:spPr>
          <a:xfrm>
            <a:off x="1145309" y="942109"/>
            <a:ext cx="2835564" cy="15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9" t="6470" r="34397" b="4942"/>
          <a:stretch/>
        </p:blipFill>
        <p:spPr>
          <a:xfrm>
            <a:off x="4969164" y="2770909"/>
            <a:ext cx="2244436" cy="13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isis_del_Mercado_Reno_Emily_Spring20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39233" r="33182" b="11349"/>
          <a:stretch/>
        </p:blipFill>
        <p:spPr>
          <a:xfrm>
            <a:off x="3417455" y="1708727"/>
            <a:ext cx="4802909" cy="32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5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 Aid COVID Farmer Resilience Initiative Fund - Land Stewardship Projec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40081" r="37424" b="2737"/>
          <a:stretch/>
        </p:blipFill>
        <p:spPr>
          <a:xfrm>
            <a:off x="3604154" y="1619165"/>
            <a:ext cx="5781964" cy="3740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7274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s, Programs, and Cost-Share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702" r="47197" b="2737"/>
          <a:stretch/>
        </p:blipFill>
        <p:spPr>
          <a:xfrm>
            <a:off x="2918691" y="600363"/>
            <a:ext cx="6059054" cy="5597238"/>
          </a:xfrm>
          <a:prstGeom prst="rect">
            <a:avLst/>
          </a:prstGeom>
          <a:ln w="381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2454807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faes2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0" t="20513" r="23231" b="5671"/>
          <a:stretch/>
        </p:blipFill>
        <p:spPr>
          <a:xfrm>
            <a:off x="6041204" y="1500027"/>
            <a:ext cx="3318553" cy="48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7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estock_Survey_Report_May20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22123" r="40293" b="1203"/>
          <a:stretch/>
        </p:blipFill>
        <p:spPr>
          <a:xfrm>
            <a:off x="1219200" y="1690256"/>
            <a:ext cx="5938982" cy="49322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5510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474" y="1726058"/>
            <a:ext cx="6215865" cy="3698697"/>
          </a:xfrm>
          <a:prstGeom prst="rect">
            <a:avLst/>
          </a:prstGeom>
          <a:pattFill prst="pct90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form - Google Form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39" y="886211"/>
            <a:ext cx="10356351" cy="5556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78202" y="1972638"/>
            <a:ext cx="996594" cy="5445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5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14164" r="2246" b="8296"/>
          <a:stretch/>
        </p:blipFill>
        <p:spPr>
          <a:xfrm>
            <a:off x="1407560" y="801384"/>
            <a:ext cx="8424809" cy="43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3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ergency Carcass Disposal | Minnesota Board of Animal Health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 t="36128" r="24774" b="35916"/>
          <a:stretch/>
        </p:blipFill>
        <p:spPr>
          <a:xfrm>
            <a:off x="3445164" y="2521527"/>
            <a:ext cx="5726545" cy="1828800"/>
          </a:xfrm>
          <a:prstGeom prst="rect">
            <a:avLst/>
          </a:prstGeom>
        </p:spPr>
      </p:pic>
      <p:pic>
        <p:nvPicPr>
          <p:cNvPr id="3" name="Picture 2" descr="Emergency Carcass Disposal | Minnesota Board of Animal Health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1" r="54394" b="76580"/>
          <a:stretch/>
        </p:blipFill>
        <p:spPr>
          <a:xfrm>
            <a:off x="2974110" y="1884218"/>
            <a:ext cx="5560291" cy="7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6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s, Programs, and Cost-Share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11874" r="46573" b="14152"/>
          <a:stretch/>
        </p:blipFill>
        <p:spPr>
          <a:xfrm>
            <a:off x="3051425" y="1253446"/>
            <a:ext cx="6133671" cy="4839129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219326" y="4643919"/>
            <a:ext cx="965770" cy="215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15564" y="5804898"/>
            <a:ext cx="669532" cy="16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17433" r="24208" b="10112"/>
          <a:stretch/>
        </p:blipFill>
        <p:spPr>
          <a:xfrm>
            <a:off x="2445249" y="986319"/>
            <a:ext cx="5178176" cy="40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4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P_webinar_0728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36667" r="13148" b="17383"/>
          <a:stretch/>
        </p:blipFill>
        <p:spPr>
          <a:xfrm>
            <a:off x="3459480" y="2575560"/>
            <a:ext cx="5135880" cy="2941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2801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P_webinar_072820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19885" r="13876" b="2216"/>
          <a:stretch/>
        </p:blipFill>
        <p:spPr>
          <a:xfrm>
            <a:off x="1859623" y="616448"/>
            <a:ext cx="8887146" cy="50959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19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check Protection Progra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9728" r="23567" b="12110"/>
          <a:stretch/>
        </p:blipFill>
        <p:spPr>
          <a:xfrm>
            <a:off x="267128" y="1448655"/>
            <a:ext cx="9051533" cy="44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25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check Protection Progra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27816" r="13866" b="769"/>
          <a:stretch/>
        </p:blipFill>
        <p:spPr>
          <a:xfrm>
            <a:off x="5024063" y="1376736"/>
            <a:ext cx="3770616" cy="4489807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9481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 Business Administration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18697" r="53135" b="3487"/>
          <a:stretch/>
        </p:blipFill>
        <p:spPr>
          <a:xfrm>
            <a:off x="3417454" y="1089892"/>
            <a:ext cx="3906981" cy="5080000"/>
          </a:xfrm>
          <a:prstGeom prst="rect">
            <a:avLst/>
          </a:prstGeom>
          <a:ln w="38100">
            <a:solidFill>
              <a:srgbClr val="2A2A2A"/>
            </a:solidFill>
          </a:ln>
        </p:spPr>
      </p:pic>
    </p:spTree>
    <p:extLst>
      <p:ext uri="{BB962C8B-B14F-4D97-AF65-F5344CB8AC3E}">
        <p14:creationId xmlns:p14="http://schemas.microsoft.com/office/powerpoint/2010/main" val="2695782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ycheck Protection Program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11666" r="4940" b="16652"/>
          <a:stretch/>
        </p:blipFill>
        <p:spPr>
          <a:xfrm>
            <a:off x="3708971" y="1099335"/>
            <a:ext cx="4561726" cy="435624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8202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Farmers Market Managers 2019 Summary 08/17/2020 - nfar0820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7209" r="39831" b="38175"/>
          <a:stretch/>
        </p:blipFill>
        <p:spPr>
          <a:xfrm>
            <a:off x="1727201" y="1283855"/>
            <a:ext cx="5608548" cy="2918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903" t="12011" b="62252"/>
          <a:stretch/>
        </p:blipFill>
        <p:spPr>
          <a:xfrm>
            <a:off x="4531475" y="2229492"/>
            <a:ext cx="2965497" cy="750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7201" y="3262252"/>
            <a:ext cx="5608548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47380" y="3105468"/>
            <a:ext cx="688369" cy="305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27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4346" r="37794" b="32630"/>
          <a:stretch/>
        </p:blipFill>
        <p:spPr>
          <a:xfrm>
            <a:off x="2702103" y="1695236"/>
            <a:ext cx="4931596" cy="30000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989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23997" r="23874" b="34374"/>
          <a:stretch/>
        </p:blipFill>
        <p:spPr>
          <a:xfrm>
            <a:off x="2770909" y="1357745"/>
            <a:ext cx="4886036" cy="2355274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2817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per Midwest Garlic Growers – Sustainable Farming Association of Minnesota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11561" r="54242" b="43540"/>
          <a:stretch/>
        </p:blipFill>
        <p:spPr>
          <a:xfrm>
            <a:off x="1394691" y="914399"/>
            <a:ext cx="4184073" cy="2937165"/>
          </a:xfrm>
          <a:prstGeom prst="rect">
            <a:avLst/>
          </a:prstGeom>
          <a:ln w="25400">
            <a:solidFill>
              <a:srgbClr val="533A2B"/>
            </a:solidFill>
          </a:ln>
        </p:spPr>
      </p:pic>
    </p:spTree>
    <p:extLst>
      <p:ext uri="{BB962C8B-B14F-4D97-AF65-F5344CB8AC3E}">
        <p14:creationId xmlns:p14="http://schemas.microsoft.com/office/powerpoint/2010/main" val="3577015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ing garlic in Minnesota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21640" r="12226" b="47929"/>
          <a:stretch/>
        </p:blipFill>
        <p:spPr>
          <a:xfrm>
            <a:off x="3082246" y="1705509"/>
            <a:ext cx="5856271" cy="1849349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545517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ternative Field Crops Manua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17244" r="32024" b="1946"/>
          <a:stretch/>
        </p:blipFill>
        <p:spPr>
          <a:xfrm>
            <a:off x="4140486" y="1304818"/>
            <a:ext cx="5044611" cy="4911048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2052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navirus Food Assistance Program | Farmers.gov: Resources for Farmers and Producer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4878" r="11544" b="10229"/>
          <a:stretch/>
        </p:blipFill>
        <p:spPr>
          <a:xfrm>
            <a:off x="2455524" y="1294543"/>
            <a:ext cx="6534364" cy="4551453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6580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navirus Food Assistance Program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11666" r="6118" b="41843"/>
          <a:stretch/>
        </p:blipFill>
        <p:spPr>
          <a:xfrm>
            <a:off x="3513762" y="1099335"/>
            <a:ext cx="4900773" cy="2825393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7188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81400" y="762000"/>
            <a:ext cx="4099560" cy="5709610"/>
            <a:chOff x="4690" y="294"/>
            <a:chExt cx="2860" cy="396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" y="298"/>
              <a:ext cx="2860" cy="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690" y="294"/>
              <a:ext cx="2860" cy="3969"/>
            </a:xfrm>
            <a:prstGeom prst="rect">
              <a:avLst/>
            </a:prstGeom>
            <a:noFill/>
            <a:ln w="12700">
              <a:solidFill>
                <a:srgbClr val="23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019088" y="798699"/>
            <a:ext cx="3166803" cy="2062103"/>
          </a:xfrm>
          <a:prstGeom prst="rect">
            <a:avLst/>
          </a:prstGeom>
          <a:solidFill>
            <a:srgbClr val="C0D3B7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Exempt</a:t>
            </a:r>
            <a:br>
              <a:rPr lang="en-US" sz="2800" b="1" dirty="0" smtClean="0"/>
            </a:br>
            <a:r>
              <a:rPr lang="en-US" sz="2800" b="1" dirty="0" smtClean="0"/>
              <a:t>Whole Rabbit</a:t>
            </a:r>
          </a:p>
          <a:p>
            <a:pPr algn="ctr"/>
            <a:r>
              <a:rPr lang="en-US" sz="2400" dirty="0" smtClean="0"/>
              <a:t>Rush River </a:t>
            </a:r>
            <a:r>
              <a:rPr lang="en-US" sz="2400" dirty="0" err="1" smtClean="0"/>
              <a:t>Rabbitry</a:t>
            </a:r>
            <a:endParaRPr lang="en-US" sz="2400" dirty="0"/>
          </a:p>
          <a:p>
            <a:pPr algn="ctr"/>
            <a:r>
              <a:rPr lang="en-US" sz="2400" dirty="0" smtClean="0"/>
              <a:t>1234 Pasture Road</a:t>
            </a:r>
          </a:p>
          <a:p>
            <a:pPr algn="ctr"/>
            <a:r>
              <a:rPr lang="en-US" sz="2400" dirty="0" err="1" smtClean="0"/>
              <a:t>Anytown</a:t>
            </a:r>
            <a:r>
              <a:rPr lang="en-US" sz="2400" dirty="0" smtClean="0"/>
              <a:t>, MN 5555x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1858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t="10285" r="36455" b="4663"/>
          <a:stretch/>
        </p:blipFill>
        <p:spPr>
          <a:xfrm>
            <a:off x="3962400" y="1209963"/>
            <a:ext cx="3491345" cy="4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111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1043" r="36970" b="5455"/>
          <a:stretch/>
        </p:blipFill>
        <p:spPr>
          <a:xfrm>
            <a:off x="4572000" y="944880"/>
            <a:ext cx="3383280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625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l Line - Manage Order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29"/>
            <a:ext cx="12192000" cy="65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0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line Survey Software | Qualtrics Survey Solution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41251" r="51684" b="21556"/>
          <a:stretch/>
        </p:blipFill>
        <p:spPr>
          <a:xfrm>
            <a:off x="4890499" y="852753"/>
            <a:ext cx="3913894" cy="29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| Minnesota Grown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11874" r="79777" b="63311"/>
          <a:stretch/>
        </p:blipFill>
        <p:spPr>
          <a:xfrm>
            <a:off x="5229546" y="2137023"/>
            <a:ext cx="2393878" cy="1623319"/>
          </a:xfrm>
          <a:prstGeom prst="rect">
            <a:avLst/>
          </a:prstGeom>
        </p:spPr>
      </p:pic>
      <p:pic>
        <p:nvPicPr>
          <p:cNvPr id="3" name="Picture 2" descr="Home | Minnesota Grown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12032" r="73455" b="62839"/>
          <a:stretch/>
        </p:blipFill>
        <p:spPr>
          <a:xfrm>
            <a:off x="4489807" y="2137023"/>
            <a:ext cx="739739" cy="16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3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ama de Asistencia Alimentaria por Coronavirus (CFAP) - YouTub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4853" r="8155" b="30685"/>
          <a:stretch/>
        </p:blipFill>
        <p:spPr>
          <a:xfrm>
            <a:off x="3616503" y="1900719"/>
            <a:ext cx="4839128" cy="27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3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Orchards, Pumpkin Patches and Agri-Tourism - what COVID rules apply?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10995" r="22084" b="79525"/>
          <a:stretch/>
        </p:blipFill>
        <p:spPr>
          <a:xfrm>
            <a:off x="868218" y="1163783"/>
            <a:ext cx="3805382" cy="618836"/>
          </a:xfrm>
          <a:prstGeom prst="rect">
            <a:avLst/>
          </a:prstGeom>
        </p:spPr>
      </p:pic>
      <p:pic>
        <p:nvPicPr>
          <p:cNvPr id="4" name="Picture 3" descr="Apple Orchards, Pumpkin Patches and Agri-Tourism - what COVID rules apply?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1236" r="7665" b="19629"/>
          <a:stretch/>
        </p:blipFill>
        <p:spPr>
          <a:xfrm>
            <a:off x="868219" y="1782620"/>
            <a:ext cx="3805382" cy="44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6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16978" r="61708" b="11030"/>
          <a:stretch/>
        </p:blipFill>
        <p:spPr>
          <a:xfrm>
            <a:off x="2299854" y="1625600"/>
            <a:ext cx="3140363" cy="4073236"/>
          </a:xfrm>
          <a:prstGeom prst="rect">
            <a:avLst/>
          </a:prstGeom>
          <a:ln w="15875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791320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 Pollinator Summi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25797" r="11827" b="12194"/>
          <a:stretch/>
        </p:blipFill>
        <p:spPr>
          <a:xfrm>
            <a:off x="2807854" y="1958109"/>
            <a:ext cx="6160655" cy="37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463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76" y="816864"/>
            <a:ext cx="7089648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68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_Farmer_Week_Flyer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t="19609" r="35756" b="47352"/>
          <a:stretch/>
        </p:blipFill>
        <p:spPr>
          <a:xfrm>
            <a:off x="3943926" y="2087725"/>
            <a:ext cx="2724729" cy="15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0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FAC_aggregation_produce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55330" r="78485" b="23774"/>
          <a:stretch/>
        </p:blipFill>
        <p:spPr>
          <a:xfrm>
            <a:off x="969818" y="3749964"/>
            <a:ext cx="1653310" cy="13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344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ncing Your Farm: Guidance for Beginning Farmers | ATTRA | Sustainable Agriculture Program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2" t="9613" r="30154" b="71477"/>
          <a:stretch/>
        </p:blipFill>
        <p:spPr>
          <a:xfrm>
            <a:off x="4482645" y="2064685"/>
            <a:ext cx="2032571" cy="791530"/>
          </a:xfrm>
          <a:prstGeom prst="rect">
            <a:avLst/>
          </a:prstGeom>
        </p:spPr>
      </p:pic>
      <p:pic>
        <p:nvPicPr>
          <p:cNvPr id="3" name="Picture 2" descr="Financing Your Farm: Guidance for Beginning Farmers | ATTRA | Sustainable Agriculture Progra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66575" r="75565" b="7969"/>
          <a:stretch/>
        </p:blipFill>
        <p:spPr>
          <a:xfrm>
            <a:off x="4419599" y="2856215"/>
            <a:ext cx="2158665" cy="21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88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9" t="30326" r="46271" b="26455"/>
          <a:stretch/>
        </p:blipFill>
        <p:spPr>
          <a:xfrm>
            <a:off x="6883685" y="2116476"/>
            <a:ext cx="1726059" cy="244525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4662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| Big River Farms | The Food Grou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0924" r="28665" b="23482"/>
          <a:stretch/>
        </p:blipFill>
        <p:spPr>
          <a:xfrm>
            <a:off x="3996647" y="1068512"/>
            <a:ext cx="5044611" cy="4253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49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5" t="31052" r="37692" b="45160"/>
          <a:stretch/>
        </p:blipFill>
        <p:spPr>
          <a:xfrm>
            <a:off x="5219272" y="2640458"/>
            <a:ext cx="3387174" cy="18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28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fe at the Winter Farmers' Market Cost-Share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1815" r="20669" b="30888"/>
          <a:stretch/>
        </p:blipFill>
        <p:spPr>
          <a:xfrm>
            <a:off x="3962400" y="1108364"/>
            <a:ext cx="3482109" cy="3482110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39353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er Rancher Grant - SARE North Centra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13776" r="46904" b="75627"/>
          <a:stretch/>
        </p:blipFill>
        <p:spPr>
          <a:xfrm>
            <a:off x="2994991" y="1033670"/>
            <a:ext cx="3490162" cy="728870"/>
          </a:xfrm>
          <a:prstGeom prst="rect">
            <a:avLst/>
          </a:prstGeom>
        </p:spPr>
      </p:pic>
      <p:pic>
        <p:nvPicPr>
          <p:cNvPr id="3" name="Picture 2" descr="Farmer Rancher Grant - SARE North Central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28856" r="45253" b="58916"/>
          <a:stretch/>
        </p:blipFill>
        <p:spPr>
          <a:xfrm>
            <a:off x="2994991" y="1762540"/>
            <a:ext cx="3490162" cy="8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72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1" t="15928" r="46640" b="62289"/>
          <a:stretch/>
        </p:blipFill>
        <p:spPr>
          <a:xfrm>
            <a:off x="2504660" y="901148"/>
            <a:ext cx="2862469" cy="1232452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1234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Sustainable Agriculture Demonstration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33766" r="6601" b="33844"/>
          <a:stretch/>
        </p:blipFill>
        <p:spPr>
          <a:xfrm>
            <a:off x="3770615" y="2373330"/>
            <a:ext cx="4428163" cy="2106204"/>
          </a:xfrm>
          <a:prstGeom prst="rect">
            <a:avLst/>
          </a:prstGeom>
        </p:spPr>
      </p:pic>
      <p:pic>
        <p:nvPicPr>
          <p:cNvPr id="3" name="Picture 2" descr="AGRI Sustainable Agriculture Demonstration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t="11014" r="9782" b="81244"/>
          <a:stretch/>
        </p:blipFill>
        <p:spPr>
          <a:xfrm>
            <a:off x="3770615" y="1633591"/>
            <a:ext cx="5143152" cy="8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3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062" r="32788" b="35172"/>
          <a:stretch/>
        </p:blipFill>
        <p:spPr>
          <a:xfrm>
            <a:off x="3595955" y="1664415"/>
            <a:ext cx="3657600" cy="2363056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92995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Value-Added Grant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33292" r="25897" b="39216"/>
          <a:stretch/>
        </p:blipFill>
        <p:spPr>
          <a:xfrm>
            <a:off x="3760342" y="2342508"/>
            <a:ext cx="3503487" cy="1787704"/>
          </a:xfrm>
          <a:prstGeom prst="rect">
            <a:avLst/>
          </a:prstGeom>
        </p:spPr>
      </p:pic>
      <p:pic>
        <p:nvPicPr>
          <p:cNvPr id="3" name="Picture 2" descr="AGRI Value-Added Grant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0540" r="12327" b="81244"/>
          <a:stretch/>
        </p:blipFill>
        <p:spPr>
          <a:xfrm>
            <a:off x="3760342" y="1570216"/>
            <a:ext cx="4500080" cy="77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6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5" t="23970" r="40552" b="40075"/>
          <a:stretch/>
        </p:blipFill>
        <p:spPr>
          <a:xfrm>
            <a:off x="3092520" y="1356189"/>
            <a:ext cx="2887039" cy="20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7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 Livestock Invest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36609" r="23777" b="39691"/>
          <a:stretch/>
        </p:blipFill>
        <p:spPr>
          <a:xfrm>
            <a:off x="3739793" y="2558265"/>
            <a:ext cx="3626778" cy="1541124"/>
          </a:xfrm>
          <a:prstGeom prst="rect">
            <a:avLst/>
          </a:prstGeom>
        </p:spPr>
      </p:pic>
      <p:pic>
        <p:nvPicPr>
          <p:cNvPr id="3" name="Picture 2" descr="AGRI Livestock Invest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10699" r="5118" b="81086"/>
          <a:stretch/>
        </p:blipFill>
        <p:spPr>
          <a:xfrm>
            <a:off x="3739792" y="1767155"/>
            <a:ext cx="5096573" cy="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29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26876" r="39632" b="40620"/>
          <a:stretch/>
        </p:blipFill>
        <p:spPr>
          <a:xfrm>
            <a:off x="3092521" y="1520575"/>
            <a:ext cx="2979506" cy="183907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2786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cultural Growth, Research, and Innovation (AGRI)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38190" r="7026" b="29895"/>
          <a:stretch/>
        </p:blipFill>
        <p:spPr>
          <a:xfrm>
            <a:off x="3770616" y="2661007"/>
            <a:ext cx="4407613" cy="2075380"/>
          </a:xfrm>
          <a:prstGeom prst="rect">
            <a:avLst/>
          </a:prstGeom>
        </p:spPr>
      </p:pic>
      <p:pic>
        <p:nvPicPr>
          <p:cNvPr id="3" name="Picture 2" descr="Agricultural Growth, Research, and Innovation (AGRI) Program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1173" r="8298" b="81243"/>
          <a:stretch/>
        </p:blipFill>
        <p:spPr>
          <a:xfrm>
            <a:off x="3770616" y="1787703"/>
            <a:ext cx="5476126" cy="8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7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Marke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12503" r="72022" b="59541"/>
          <a:stretch/>
        </p:blipFill>
        <p:spPr>
          <a:xfrm>
            <a:off x="5465851" y="1582220"/>
            <a:ext cx="25890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871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24697" r="32891" b="31722"/>
          <a:stretch/>
        </p:blipFill>
        <p:spPr>
          <a:xfrm>
            <a:off x="3102796" y="1397284"/>
            <a:ext cx="3647325" cy="2465799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5127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97" y="3160753"/>
            <a:ext cx="209720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ding Programs for Farmers | Farmers.gov: Resources for Farmers and Producer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6228" r="6177" b="8091"/>
          <a:stretch/>
        </p:blipFill>
        <p:spPr>
          <a:xfrm>
            <a:off x="3955550" y="1232899"/>
            <a:ext cx="4130211" cy="49213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5202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Food Access Program Equipment and Physical Improve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39144" r="8737" b="31225"/>
          <a:stretch/>
        </p:blipFill>
        <p:spPr>
          <a:xfrm>
            <a:off x="3955551" y="2702103"/>
            <a:ext cx="4017196" cy="1910994"/>
          </a:xfrm>
          <a:prstGeom prst="rect">
            <a:avLst/>
          </a:prstGeom>
        </p:spPr>
      </p:pic>
      <p:pic>
        <p:nvPicPr>
          <p:cNvPr id="4" name="Picture 3" descr="Good Food Access Program Equipment and Physical Improvement Grant | Minnesota Department of Agriculture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1173" r="8666" b="81243"/>
          <a:stretch/>
        </p:blipFill>
        <p:spPr>
          <a:xfrm>
            <a:off x="3955550" y="2034283"/>
            <a:ext cx="4271261" cy="6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4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29055" r="34934" b="32811"/>
          <a:stretch/>
        </p:blipFill>
        <p:spPr>
          <a:xfrm>
            <a:off x="3256908" y="1643865"/>
            <a:ext cx="3287730" cy="215757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31515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ue Added Producer Grants | Rural Developmen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14806" r="17039" b="46642"/>
          <a:stretch/>
        </p:blipFill>
        <p:spPr>
          <a:xfrm>
            <a:off x="3904179" y="1140431"/>
            <a:ext cx="3824472" cy="2599363"/>
          </a:xfrm>
          <a:prstGeom prst="rect">
            <a:avLst/>
          </a:prstGeom>
        </p:spPr>
      </p:pic>
      <p:pic>
        <p:nvPicPr>
          <p:cNvPr id="3" name="Picture 2" descr="Value Added Producer Grants | Rural Development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68209" r="12740" b="21995"/>
          <a:stretch/>
        </p:blipFill>
        <p:spPr>
          <a:xfrm>
            <a:off x="3904179" y="3739794"/>
            <a:ext cx="3821986" cy="6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23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13619" r="36772" b="35535"/>
          <a:stretch/>
        </p:blipFill>
        <p:spPr>
          <a:xfrm>
            <a:off x="3215811" y="770562"/>
            <a:ext cx="3143892" cy="287676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051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winds Organic Field Fund Grant Information - Lakewinds Food Co-o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28552" r="17944" b="53594"/>
          <a:stretch/>
        </p:blipFill>
        <p:spPr>
          <a:xfrm>
            <a:off x="3852809" y="2034283"/>
            <a:ext cx="3698698" cy="1160980"/>
          </a:xfrm>
          <a:prstGeom prst="rect">
            <a:avLst/>
          </a:prstGeom>
        </p:spPr>
      </p:pic>
      <p:pic>
        <p:nvPicPr>
          <p:cNvPr id="3" name="Picture 2" descr="Lakewinds Organic Field Fund Grant Information - Lakewinds Food Co-op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t="10540" r="24147" b="74608"/>
          <a:stretch/>
        </p:blipFill>
        <p:spPr>
          <a:xfrm>
            <a:off x="3852809" y="1068512"/>
            <a:ext cx="4017196" cy="9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9" t="16707" r="38815" b="54420"/>
          <a:stretch/>
        </p:blipFill>
        <p:spPr>
          <a:xfrm>
            <a:off x="3205536" y="945222"/>
            <a:ext cx="2948683" cy="1633591"/>
          </a:xfrm>
          <a:prstGeom prst="rect">
            <a:avLst/>
          </a:prstGeom>
          <a:ln w="38100">
            <a:solidFill>
              <a:srgbClr val="584300"/>
            </a:solidFill>
          </a:ln>
        </p:spPr>
      </p:pic>
    </p:spTree>
    <p:extLst>
      <p:ext uri="{BB962C8B-B14F-4D97-AF65-F5344CB8AC3E}">
        <p14:creationId xmlns:p14="http://schemas.microsoft.com/office/powerpoint/2010/main" val="23613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econd Round of Coronavirus Food Assistance Program (CFAP 2) Announced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12127" r="14784" b="30573"/>
          <a:stretch/>
        </p:blipFill>
        <p:spPr>
          <a:xfrm>
            <a:off x="3507288" y="1127343"/>
            <a:ext cx="4471791" cy="3482236"/>
          </a:xfrm>
          <a:prstGeom prst="rect">
            <a:avLst/>
          </a:prstGeom>
          <a:ln w="254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15751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r="432" b="56405"/>
          <a:stretch/>
        </p:blipFill>
        <p:spPr>
          <a:xfrm>
            <a:off x="4037743" y="2167847"/>
            <a:ext cx="5178176" cy="298978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31146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ts &amp; Loans for Farmers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35904" r="67809" b="18079"/>
          <a:stretch/>
        </p:blipFill>
        <p:spPr>
          <a:xfrm>
            <a:off x="523982" y="2506893"/>
            <a:ext cx="3400746" cy="30103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 descr="Grants &amp; Loans for Farmers | Minnesota Institute for Sustainable Agriculture (MISA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2" t="39673" r="37051" b="18236"/>
          <a:stretch/>
        </p:blipFill>
        <p:spPr>
          <a:xfrm>
            <a:off x="4335694" y="2794571"/>
            <a:ext cx="3339102" cy="27534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83864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3455" y="1071572"/>
            <a:ext cx="48675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chemeClr val="accent6">
                    <a:lumMod val="75000"/>
                  </a:schemeClr>
                </a:solidFill>
              </a:rPr>
              <a:t>Cornercopia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  <a:t>Student Farm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5" y="3195230"/>
            <a:ext cx="4867564" cy="30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470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t="16652" r="34251" b="9560"/>
          <a:stretch/>
        </p:blipFill>
        <p:spPr>
          <a:xfrm>
            <a:off x="3777673" y="1256146"/>
            <a:ext cx="3980872" cy="41748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2383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vember and December 2020 School Garden Webinars (1)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20097" r="11386" b="5882"/>
          <a:stretch/>
        </p:blipFill>
        <p:spPr>
          <a:xfrm>
            <a:off x="2937164" y="581892"/>
            <a:ext cx="6465454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64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FAP_2_Spanish-Blog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668" r="23182" b="44670"/>
          <a:stretch/>
        </p:blipFill>
        <p:spPr>
          <a:xfrm>
            <a:off x="2623127" y="2152073"/>
            <a:ext cx="8026400" cy="187498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58215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40" y="1818441"/>
            <a:ext cx="1092822" cy="79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40" y="2613891"/>
            <a:ext cx="2346878" cy="600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59" y="1958109"/>
            <a:ext cx="1256145" cy="1256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8618" y="1829061"/>
            <a:ext cx="353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Grants for Farmers</a:t>
            </a:r>
          </a:p>
        </p:txBody>
      </p:sp>
    </p:spTree>
    <p:extLst>
      <p:ext uri="{BB962C8B-B14F-4D97-AF65-F5344CB8AC3E}">
        <p14:creationId xmlns:p14="http://schemas.microsoft.com/office/powerpoint/2010/main" val="24935338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819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57859</TotalTime>
  <Words>11</Words>
  <Application>Microsoft Office PowerPoint</Application>
  <PresentationFormat>Widescreen</PresentationFormat>
  <Paragraphs>8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Arial</vt:lpstr>
      <vt:lpstr>Calibri</vt:lpstr>
      <vt:lpstr>Calibri Light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 Jewett</dc:creator>
  <cp:lastModifiedBy>Jane G Jewett</cp:lastModifiedBy>
  <cp:revision>116</cp:revision>
  <dcterms:created xsi:type="dcterms:W3CDTF">2019-04-05T15:21:12Z</dcterms:created>
  <dcterms:modified xsi:type="dcterms:W3CDTF">2020-11-24T00:11:22Z</dcterms:modified>
</cp:coreProperties>
</file>