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70" r:id="rId15"/>
    <p:sldId id="271" r:id="rId16"/>
    <p:sldId id="269" r:id="rId17"/>
    <p:sldId id="272" r:id="rId18"/>
    <p:sldId id="280" r:id="rId19"/>
    <p:sldId id="273" r:id="rId20"/>
    <p:sldId id="274" r:id="rId21"/>
    <p:sldId id="275" r:id="rId22"/>
    <p:sldId id="276" r:id="rId23"/>
    <p:sldId id="277" r:id="rId24"/>
    <p:sldId id="279" r:id="rId25"/>
    <p:sldId id="284" r:id="rId26"/>
    <p:sldId id="285" r:id="rId27"/>
    <p:sldId id="281" r:id="rId28"/>
    <p:sldId id="288" r:id="rId29"/>
    <p:sldId id="289" r:id="rId30"/>
    <p:sldId id="286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84" d="100"/>
          <a:sy n="84" d="100"/>
        </p:scale>
        <p:origin x="-140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8C-494E-4590-B12C-FBFF5807BD64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09A0-AFC9-455D-B875-6DF9A62F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7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8C-494E-4590-B12C-FBFF5807BD64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09A0-AFC9-455D-B875-6DF9A62F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8C-494E-4590-B12C-FBFF5807BD64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09A0-AFC9-455D-B875-6DF9A62F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4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8C-494E-4590-B12C-FBFF5807BD64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09A0-AFC9-455D-B875-6DF9A62F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4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8C-494E-4590-B12C-FBFF5807BD64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09A0-AFC9-455D-B875-6DF9A62F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5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8C-494E-4590-B12C-FBFF5807BD64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09A0-AFC9-455D-B875-6DF9A62F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4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8C-494E-4590-B12C-FBFF5807BD64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09A0-AFC9-455D-B875-6DF9A62F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8C-494E-4590-B12C-FBFF5807BD64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09A0-AFC9-455D-B875-6DF9A62F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9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8C-494E-4590-B12C-FBFF5807BD64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09A0-AFC9-455D-B875-6DF9A62F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6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8C-494E-4590-B12C-FBFF5807BD64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09A0-AFC9-455D-B875-6DF9A62F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8C-494E-4590-B12C-FBFF5807BD64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09A0-AFC9-455D-B875-6DF9A62F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7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4488C-494E-4590-B12C-FBFF5807BD64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309A0-AFC9-455D-B875-6DF9A62F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5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Local Food Advisory Committee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667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is it?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Why do we have it?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February 16, 2013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Sustainable Farming Association Conference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4483" y="488887"/>
            <a:ext cx="8001000" cy="5715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858000" cy="11430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Core steering committee began meeting in September, 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683659" y="2514600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37338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Mission, scope, operating documents developed through end of 2012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705159" y="4876800"/>
            <a:ext cx="611862" cy="786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2858" y="488887"/>
            <a:ext cx="8218283" cy="5715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066800"/>
            <a:ext cx="6400800" cy="4343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Steering Committee: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University of Minnesota Extension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Sustainable Farming Association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Renewing the Countryside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Minnesota Institute for Sustainable Agriculture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Minnesota Farmers Market Association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Minnesota Department of Agriculture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858" y="488887"/>
            <a:ext cx="8218283" cy="5715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162800" cy="129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Letters of invitation to farmer organizations and other stakeholders sent out end of Dec. 2012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575772" y="2971800"/>
            <a:ext cx="609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3953739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First official Local Food Advisory Committee meeting held January 30, 2013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858" y="488887"/>
            <a:ext cx="8218283" cy="5715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Advisory Committee Participants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657600" cy="4343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19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Homegrown Minneapolis</a:t>
            </a:r>
            <a:br>
              <a:rPr lang="en-US" sz="2600" dirty="0" smtClean="0">
                <a:solidFill>
                  <a:schemeClr val="bg1"/>
                </a:solidFill>
              </a:rPr>
            </a:b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Just Food Co-op (Northfield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br>
              <a:rPr lang="en-US" sz="2600" dirty="0" smtClean="0">
                <a:solidFill>
                  <a:schemeClr val="bg1"/>
                </a:solidFill>
              </a:rPr>
            </a:b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Mike Phillips – Three Sons Meat Co.</a:t>
            </a:r>
            <a:br>
              <a:rPr lang="en-US" sz="2600" dirty="0" smtClean="0">
                <a:solidFill>
                  <a:schemeClr val="bg1"/>
                </a:solidFill>
              </a:rPr>
            </a:b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MN Association of Meat Processors</a:t>
            </a:r>
            <a:r>
              <a:rPr lang="en-US" sz="2600" dirty="0" smtClean="0">
                <a:solidFill>
                  <a:schemeClr val="bg1"/>
                </a:solidFill>
              </a:rPr>
              <a:t/>
            </a:r>
            <a:br>
              <a:rPr lang="en-US" sz="2600" dirty="0" smtClean="0">
                <a:solidFill>
                  <a:schemeClr val="bg1"/>
                </a:solidFill>
              </a:rPr>
            </a:b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MN Department of Agriculture</a:t>
            </a:r>
            <a:br>
              <a:rPr lang="en-US" sz="2600" dirty="0" smtClean="0">
                <a:solidFill>
                  <a:schemeClr val="bg1"/>
                </a:solidFill>
              </a:rPr>
            </a:b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MN Department of Health</a:t>
            </a:r>
            <a:br>
              <a:rPr lang="en-US" sz="2600" dirty="0" smtClean="0">
                <a:solidFill>
                  <a:schemeClr val="bg1"/>
                </a:solidFill>
              </a:rPr>
            </a:b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Minnesota </a:t>
            </a:r>
            <a:r>
              <a:rPr lang="en-US" sz="2600" dirty="0" smtClean="0">
                <a:solidFill>
                  <a:schemeClr val="bg1"/>
                </a:solidFill>
              </a:rPr>
              <a:t>Grown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2672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MN </a:t>
            </a:r>
            <a:r>
              <a:rPr lang="en-US" sz="1800" dirty="0">
                <a:solidFill>
                  <a:schemeClr val="bg1"/>
                </a:solidFill>
              </a:rPr>
              <a:t>Farmers Market </a:t>
            </a:r>
            <a:r>
              <a:rPr lang="en-US" sz="1800" dirty="0" smtClean="0">
                <a:solidFill>
                  <a:schemeClr val="bg1"/>
                </a:solidFill>
              </a:rPr>
              <a:t>Association</a:t>
            </a:r>
            <a:br>
              <a:rPr lang="en-US" sz="1800" dirty="0" smtClean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MN </a:t>
            </a:r>
            <a:r>
              <a:rPr lang="en-US" sz="1800" dirty="0">
                <a:solidFill>
                  <a:schemeClr val="bg1"/>
                </a:solidFill>
              </a:rPr>
              <a:t>Farmers </a:t>
            </a:r>
            <a:r>
              <a:rPr lang="en-US" sz="1800" dirty="0" smtClean="0">
                <a:solidFill>
                  <a:schemeClr val="bg1"/>
                </a:solidFill>
              </a:rPr>
              <a:t>Union</a:t>
            </a:r>
            <a:br>
              <a:rPr lang="en-US" sz="1800" dirty="0" smtClean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MN Institute for Sustainable Ag</a:t>
            </a:r>
            <a:br>
              <a:rPr lang="en-US" sz="1800" dirty="0" smtClean="0">
                <a:solidFill>
                  <a:schemeClr val="bg1"/>
                </a:solidFill>
              </a:rPr>
            </a:br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Renewing the Countryside</a:t>
            </a:r>
            <a:br>
              <a:rPr lang="en-US" sz="1800" dirty="0" smtClean="0">
                <a:solidFill>
                  <a:schemeClr val="bg1"/>
                </a:solidFill>
              </a:rPr>
            </a:br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Sustainable Farming </a:t>
            </a:r>
            <a:r>
              <a:rPr lang="en-US" sz="1800" dirty="0" smtClean="0">
                <a:solidFill>
                  <a:schemeClr val="bg1"/>
                </a:solidFill>
              </a:rPr>
              <a:t>Association</a:t>
            </a:r>
            <a:br>
              <a:rPr lang="en-US" sz="1800" dirty="0" smtClean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U of MN Extension</a:t>
            </a:r>
            <a:br>
              <a:rPr lang="en-US" sz="1800" dirty="0" smtClean="0">
                <a:solidFill>
                  <a:schemeClr val="bg1"/>
                </a:solidFill>
              </a:rPr>
            </a:br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U of MN Meat Science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62858" y="488887"/>
            <a:ext cx="8218283" cy="5715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76401"/>
            <a:ext cx="6248400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Help the State of Minnesota to achieve its goals </a:t>
            </a:r>
            <a:r>
              <a:rPr lang="en-US" dirty="0" smtClean="0">
                <a:solidFill>
                  <a:schemeClr val="bg1"/>
                </a:solidFill>
              </a:rPr>
              <a:t>with </a:t>
            </a:r>
            <a:r>
              <a:rPr lang="en-US" dirty="0">
                <a:solidFill>
                  <a:schemeClr val="bg1"/>
                </a:solidFill>
              </a:rPr>
              <a:t>respect to meat and food safety by serving </a:t>
            </a:r>
            <a:r>
              <a:rPr lang="en-US" dirty="0" smtClean="0">
                <a:solidFill>
                  <a:schemeClr val="bg1"/>
                </a:solidFill>
              </a:rPr>
              <a:t>as </a:t>
            </a:r>
            <a:r>
              <a:rPr lang="en-US" dirty="0">
                <a:solidFill>
                  <a:schemeClr val="bg1"/>
                </a:solidFill>
              </a:rPr>
              <a:t>a conduit between </a:t>
            </a:r>
            <a:r>
              <a:rPr lang="en-US" dirty="0" smtClean="0">
                <a:solidFill>
                  <a:schemeClr val="bg1"/>
                </a:solidFill>
              </a:rPr>
              <a:t>MDA, MDH, other agencies, and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community/farmers/stakeholders </a:t>
            </a:r>
            <a:r>
              <a:rPr lang="en-US" dirty="0">
                <a:solidFill>
                  <a:schemeClr val="bg1"/>
                </a:solidFill>
              </a:rPr>
              <a:t>in regards to the production, processing, marketing and distribution of local </a:t>
            </a:r>
            <a:r>
              <a:rPr lang="en-US" dirty="0" smtClean="0">
                <a:solidFill>
                  <a:schemeClr val="bg1"/>
                </a:solidFill>
              </a:rPr>
              <a:t>foods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858" y="488887"/>
            <a:ext cx="8218283" cy="5715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are “Local Foods?”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We are </a:t>
            </a:r>
            <a:r>
              <a:rPr lang="en-US" sz="2600" dirty="0">
                <a:solidFill>
                  <a:schemeClr val="bg1"/>
                </a:solidFill>
              </a:rPr>
              <a:t>focusing on the sector of the food system that includes foods for direct human consumption that are raised, gathered, or processed by farmers, farmer groups, or non-farm individuals for direct sales to</a:t>
            </a:r>
            <a:r>
              <a:rPr lang="en-US" sz="2600" dirty="0" smtClean="0">
                <a:solidFill>
                  <a:schemeClr val="bg1"/>
                </a:solidFill>
              </a:rPr>
              <a:t>:</a:t>
            </a:r>
            <a:br>
              <a:rPr lang="en-US" sz="2600" dirty="0" smtClean="0">
                <a:solidFill>
                  <a:schemeClr val="bg1"/>
                </a:solidFill>
              </a:rPr>
            </a:br>
            <a:endParaRPr lang="en-US" sz="2600" dirty="0">
              <a:solidFill>
                <a:schemeClr val="bg1"/>
              </a:solidFill>
            </a:endParaRPr>
          </a:p>
          <a:p>
            <a:pPr lvl="0"/>
            <a:r>
              <a:rPr lang="en-US" sz="2600" dirty="0">
                <a:solidFill>
                  <a:schemeClr val="bg1"/>
                </a:solidFill>
              </a:rPr>
              <a:t>Individual </a:t>
            </a:r>
            <a:r>
              <a:rPr lang="en-US" sz="2600" dirty="0" smtClean="0">
                <a:solidFill>
                  <a:schemeClr val="bg1"/>
                </a:solidFill>
              </a:rPr>
              <a:t>consumers</a:t>
            </a:r>
            <a:br>
              <a:rPr lang="en-US" sz="2600" dirty="0" smtClean="0">
                <a:solidFill>
                  <a:schemeClr val="bg1"/>
                </a:solidFill>
              </a:rPr>
            </a:br>
            <a:endParaRPr lang="en-US" sz="2600" dirty="0">
              <a:solidFill>
                <a:schemeClr val="bg1"/>
              </a:solidFill>
            </a:endParaRPr>
          </a:p>
          <a:p>
            <a:pPr lvl="0"/>
            <a:r>
              <a:rPr lang="en-US" sz="2600" dirty="0">
                <a:solidFill>
                  <a:schemeClr val="bg1"/>
                </a:solidFill>
              </a:rPr>
              <a:t>Buyers who re-sell the products to individual </a:t>
            </a:r>
            <a:r>
              <a:rPr lang="en-US" sz="2600" dirty="0" smtClean="0">
                <a:solidFill>
                  <a:schemeClr val="bg1"/>
                </a:solidFill>
              </a:rPr>
              <a:t>consumers</a:t>
            </a:r>
            <a:br>
              <a:rPr lang="en-US" sz="2600" dirty="0" smtClean="0">
                <a:solidFill>
                  <a:schemeClr val="bg1"/>
                </a:solidFill>
              </a:rPr>
            </a:br>
            <a:endParaRPr lang="en-US" sz="2600" dirty="0">
              <a:solidFill>
                <a:schemeClr val="bg1"/>
              </a:solidFill>
            </a:endParaRPr>
          </a:p>
          <a:p>
            <a:pPr lvl="0"/>
            <a:r>
              <a:rPr lang="en-US" sz="2600" dirty="0">
                <a:solidFill>
                  <a:schemeClr val="bg1"/>
                </a:solidFill>
              </a:rPr>
              <a:t>Business entities that act as brokers or distributors, but retain some level of producer identity with the products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858" y="488887"/>
            <a:ext cx="8218283" cy="5715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2390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Help communicate to stakeholders what the rules </a:t>
            </a:r>
            <a:r>
              <a:rPr lang="en-US" dirty="0" smtClean="0">
                <a:solidFill>
                  <a:schemeClr val="bg1"/>
                </a:solidFill>
              </a:rPr>
              <a:t>are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Help to make the rules and information more transparent and </a:t>
            </a:r>
            <a:r>
              <a:rPr lang="en-US" dirty="0" smtClean="0">
                <a:solidFill>
                  <a:schemeClr val="bg1"/>
                </a:solidFill>
              </a:rPr>
              <a:t>clear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Ensure consistent interpretation of the rules across the </a:t>
            </a:r>
            <a:r>
              <a:rPr lang="en-US" dirty="0" smtClean="0">
                <a:solidFill>
                  <a:schemeClr val="bg1"/>
                </a:solidFill>
              </a:rPr>
              <a:t>system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858" y="488887"/>
            <a:ext cx="8218283" cy="5715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About the Committee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315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Non-adversarial and co-operative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MDA </a:t>
            </a:r>
            <a:r>
              <a:rPr lang="en-US" dirty="0" smtClean="0">
                <a:solidFill>
                  <a:schemeClr val="bg1"/>
                </a:solidFill>
              </a:rPr>
              <a:t>and MDH are </a:t>
            </a:r>
            <a:r>
              <a:rPr lang="en-US" dirty="0">
                <a:solidFill>
                  <a:schemeClr val="bg1"/>
                </a:solidFill>
              </a:rPr>
              <a:t>integral to the </a:t>
            </a:r>
            <a:r>
              <a:rPr lang="en-US" dirty="0" smtClean="0">
                <a:solidFill>
                  <a:schemeClr val="bg1"/>
                </a:solidFill>
              </a:rPr>
              <a:t>committee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MDA </a:t>
            </a:r>
            <a:r>
              <a:rPr lang="en-US" dirty="0" smtClean="0">
                <a:solidFill>
                  <a:schemeClr val="bg1"/>
                </a:solidFill>
              </a:rPr>
              <a:t>and MDH commit </a:t>
            </a:r>
            <a:r>
              <a:rPr lang="en-US" dirty="0">
                <a:solidFill>
                  <a:schemeClr val="bg1"/>
                </a:solidFill>
              </a:rPr>
              <a:t>to provide staff presence at the meeting, to bring forth issues of importance, and to listen</a:t>
            </a:r>
          </a:p>
        </p:txBody>
      </p:sp>
      <p:sp>
        <p:nvSpPr>
          <p:cNvPr id="4" name="Rectangle 3"/>
          <p:cNvSpPr/>
          <p:nvPr/>
        </p:nvSpPr>
        <p:spPr>
          <a:xfrm>
            <a:off x="462858" y="488887"/>
            <a:ext cx="8218283" cy="5715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it’s NOT!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6705600" cy="3505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way to make changes to statutes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Open season for complaints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Rubber-stamp for MDA and MDH decisions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858" y="488887"/>
            <a:ext cx="8218283" cy="5715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Scope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315200" cy="4602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Provide </a:t>
            </a:r>
            <a:r>
              <a:rPr lang="en-US" dirty="0">
                <a:solidFill>
                  <a:schemeClr val="bg1"/>
                </a:solidFill>
              </a:rPr>
              <a:t>a non-adversarial forum </a:t>
            </a: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>
                <a:solidFill>
                  <a:schemeClr val="bg1"/>
                </a:solidFill>
              </a:rPr>
              <a:t>work collaboratively toward </a:t>
            </a:r>
            <a:r>
              <a:rPr lang="en-US" dirty="0" smtClean="0">
                <a:solidFill>
                  <a:schemeClr val="bg1"/>
                </a:solidFill>
              </a:rPr>
              <a:t>common goals: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reducing food-borne illness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fostering a robust local food </a:t>
            </a:r>
            <a:r>
              <a:rPr lang="en-US" dirty="0">
                <a:solidFill>
                  <a:schemeClr val="bg1"/>
                </a:solidFill>
              </a:rPr>
              <a:t>sector.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2858" y="488887"/>
            <a:ext cx="8218283" cy="5715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8580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Confusion among farmers and others on what the rules are for selling local food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Inconsistent information from MDA and MDH inspectors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Rapid change in the size and complexity of the local food scene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483" y="488887"/>
            <a:ext cx="8001000" cy="5715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Scope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5867400" cy="3657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Provide </a:t>
            </a:r>
            <a:r>
              <a:rPr lang="en-US" dirty="0">
                <a:solidFill>
                  <a:schemeClr val="bg1"/>
                </a:solidFill>
              </a:rPr>
              <a:t>an opportunity for public discussion </a:t>
            </a:r>
            <a:r>
              <a:rPr lang="en-US" dirty="0" smtClean="0">
                <a:solidFill>
                  <a:schemeClr val="bg1"/>
                </a:solidFill>
              </a:rPr>
              <a:t>and a </a:t>
            </a:r>
            <a:r>
              <a:rPr lang="en-US" dirty="0">
                <a:solidFill>
                  <a:schemeClr val="bg1"/>
                </a:solidFill>
              </a:rPr>
              <a:t>means for the public to submit comments to the MDA and MDH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858" y="488887"/>
            <a:ext cx="8218283" cy="5715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Scope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1"/>
            <a:ext cx="6324600" cy="4267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Represent </a:t>
            </a:r>
            <a:r>
              <a:rPr lang="en-US" dirty="0">
                <a:solidFill>
                  <a:schemeClr val="bg1"/>
                </a:solidFill>
              </a:rPr>
              <a:t>the pertinent </a:t>
            </a:r>
            <a:r>
              <a:rPr lang="en-US" dirty="0" smtClean="0">
                <a:solidFill>
                  <a:schemeClr val="bg1"/>
                </a:solidFill>
              </a:rPr>
              <a:t>stakeholders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Communicate </a:t>
            </a:r>
            <a:r>
              <a:rPr lang="en-US" dirty="0" smtClean="0">
                <a:solidFill>
                  <a:schemeClr val="bg1"/>
                </a:solidFill>
              </a:rPr>
              <a:t>issues to &amp; from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committee</a:t>
            </a:r>
          </a:p>
          <a:p>
            <a:pPr marL="0" lv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Surface questions and concerns </a:t>
            </a:r>
            <a:r>
              <a:rPr lang="en-US" dirty="0" smtClean="0">
                <a:solidFill>
                  <a:schemeClr val="bg1"/>
                </a:solidFill>
              </a:rPr>
              <a:t>related </a:t>
            </a:r>
            <a:r>
              <a:rPr lang="en-US" dirty="0">
                <a:solidFill>
                  <a:schemeClr val="bg1"/>
                </a:solidFill>
              </a:rPr>
              <a:t>to production, processing, marketing and distribution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858" y="488887"/>
            <a:ext cx="8218283" cy="5715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Scope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1"/>
            <a:ext cx="594360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Advise on: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  </a:t>
            </a:r>
            <a:r>
              <a:rPr lang="en-US" dirty="0">
                <a:solidFill>
                  <a:schemeClr val="bg1"/>
                </a:solidFill>
              </a:rPr>
              <a:t>communication strategies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 educational </a:t>
            </a:r>
            <a:r>
              <a:rPr lang="en-US" dirty="0">
                <a:solidFill>
                  <a:schemeClr val="bg1"/>
                </a:solidFill>
              </a:rPr>
              <a:t>materials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that the </a:t>
            </a:r>
            <a:r>
              <a:rPr lang="en-US" dirty="0">
                <a:solidFill>
                  <a:schemeClr val="bg1"/>
                </a:solidFill>
              </a:rPr>
              <a:t>MDA and </a:t>
            </a:r>
            <a:r>
              <a:rPr lang="en-US" dirty="0" smtClean="0">
                <a:solidFill>
                  <a:schemeClr val="bg1"/>
                </a:solidFill>
              </a:rPr>
              <a:t>MDH develop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2858" y="488887"/>
            <a:ext cx="8218283" cy="5715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Scope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61722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Help </a:t>
            </a:r>
            <a:r>
              <a:rPr lang="en-US" dirty="0">
                <a:solidFill>
                  <a:schemeClr val="bg1"/>
                </a:solidFill>
              </a:rPr>
              <a:t>facilitate outreach and education to stakeholders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Ensure that meeting proceedings are recorded and transmitted outside the group.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858" y="488887"/>
            <a:ext cx="8218283" cy="5715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Staffing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162800" cy="4602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This committee has no budget !!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No travel funds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No per diem funds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No staffing funds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Staff support is currently provided by Wayne Martin (U of MN Extension), Jan </a:t>
            </a:r>
            <a:r>
              <a:rPr lang="en-US" dirty="0" err="1" smtClean="0">
                <a:solidFill>
                  <a:schemeClr val="bg1"/>
                </a:solidFill>
              </a:rPr>
              <a:t>Joannides</a:t>
            </a:r>
            <a:r>
              <a:rPr lang="en-US" dirty="0" smtClean="0">
                <a:solidFill>
                  <a:schemeClr val="bg1"/>
                </a:solidFill>
              </a:rPr>
              <a:t> (Renewing the Countryside), and Jane Jewett (MISA)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858" y="488887"/>
            <a:ext cx="8218283" cy="5715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Meetings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1"/>
            <a:ext cx="67056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Quarterly in-person meetings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Devote time to each issue area at meetings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Conference calls &amp; emails in between if needed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Issue-area subcommittee meetings if needed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858" y="488887"/>
            <a:ext cx="8218283" cy="5715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14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Issue Areas: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67818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Local Meat &amp; Poultry Sales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Meat Processing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Farmers’ Markets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Processed Local Products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Farm-to-School/Institutional Sales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Restaurants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Grocery Stores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858" y="488887"/>
            <a:ext cx="8218283" cy="5715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to Connect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1"/>
            <a:ext cx="67056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Contact a committee member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Use the comment form: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www.misa.umn.edu  &gt;&gt; Contact  &gt;&gt;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Comments for Local Food Advisory Committee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Listening Sessions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858" y="488887"/>
            <a:ext cx="8218283" cy="5715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act | Minnesota Institute for Sustainable Agriculture (MISA) | University of Minnesota - Windows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876821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ents for Local Food Advisory Committee - Windows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5" y="685800"/>
            <a:ext cx="834315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64920" y="609600"/>
            <a:ext cx="4064000" cy="381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1600200" y="2052935"/>
            <a:ext cx="32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Confusion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9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Advisory Committee Participants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2858" y="1524000"/>
            <a:ext cx="4032942" cy="480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1900" dirty="0" smtClean="0">
              <a:solidFill>
                <a:schemeClr val="bg1"/>
              </a:solidFill>
            </a:endParaRPr>
          </a:p>
          <a:p>
            <a:r>
              <a:rPr lang="en-US" sz="2900" dirty="0" smtClean="0">
                <a:solidFill>
                  <a:schemeClr val="bg1"/>
                </a:solidFill>
              </a:rPr>
              <a:t>Megan O’Hara (Homegrown </a:t>
            </a:r>
            <a:r>
              <a:rPr lang="en-US" sz="2900" dirty="0" err="1" smtClean="0">
                <a:solidFill>
                  <a:schemeClr val="bg1"/>
                </a:solidFill>
              </a:rPr>
              <a:t>Mpls</a:t>
            </a:r>
            <a:r>
              <a:rPr lang="en-US" sz="2900" dirty="0" smtClean="0">
                <a:solidFill>
                  <a:schemeClr val="bg1"/>
                </a:solidFill>
              </a:rPr>
              <a:t>)</a:t>
            </a:r>
            <a:br>
              <a:rPr lang="en-US" sz="2900" dirty="0" smtClean="0">
                <a:solidFill>
                  <a:schemeClr val="bg1"/>
                </a:solidFill>
              </a:rPr>
            </a:br>
            <a:endParaRPr lang="en-US" sz="2900" dirty="0" smtClean="0">
              <a:solidFill>
                <a:schemeClr val="bg1"/>
              </a:solidFill>
            </a:endParaRPr>
          </a:p>
          <a:p>
            <a:r>
              <a:rPr lang="en-US" sz="2900" dirty="0" smtClean="0">
                <a:solidFill>
                  <a:schemeClr val="bg1"/>
                </a:solidFill>
              </a:rPr>
              <a:t>Patrick </a:t>
            </a:r>
            <a:r>
              <a:rPr lang="en-US" sz="2900" dirty="0" err="1" smtClean="0">
                <a:solidFill>
                  <a:schemeClr val="bg1"/>
                </a:solidFill>
              </a:rPr>
              <a:t>Neily</a:t>
            </a:r>
            <a:r>
              <a:rPr lang="en-US" sz="2900" dirty="0" smtClean="0">
                <a:solidFill>
                  <a:schemeClr val="bg1"/>
                </a:solidFill>
              </a:rPr>
              <a:t> (Just Food)</a:t>
            </a:r>
            <a:br>
              <a:rPr lang="en-US" sz="2900" dirty="0" smtClean="0">
                <a:solidFill>
                  <a:schemeClr val="bg1"/>
                </a:solidFill>
              </a:rPr>
            </a:br>
            <a:endParaRPr lang="en-US" sz="2900" dirty="0" smtClean="0">
              <a:solidFill>
                <a:schemeClr val="bg1"/>
              </a:solidFill>
            </a:endParaRPr>
          </a:p>
          <a:p>
            <a:r>
              <a:rPr lang="en-US" sz="2900" dirty="0" smtClean="0">
                <a:solidFill>
                  <a:schemeClr val="bg1"/>
                </a:solidFill>
              </a:rPr>
              <a:t>Mike Phillips – Three Sons Meat Co.</a:t>
            </a:r>
            <a:br>
              <a:rPr lang="en-US" sz="2900" dirty="0" smtClean="0">
                <a:solidFill>
                  <a:schemeClr val="bg1"/>
                </a:solidFill>
              </a:rPr>
            </a:br>
            <a:endParaRPr lang="en-US" sz="2900" dirty="0" smtClean="0">
              <a:solidFill>
                <a:schemeClr val="bg1"/>
              </a:solidFill>
            </a:endParaRPr>
          </a:p>
          <a:p>
            <a:r>
              <a:rPr lang="en-US" sz="2900" dirty="0" smtClean="0">
                <a:solidFill>
                  <a:schemeClr val="bg1"/>
                </a:solidFill>
              </a:rPr>
              <a:t>Jon Christiansen (MAMP)</a:t>
            </a:r>
            <a:br>
              <a:rPr lang="en-US" sz="2900" dirty="0" smtClean="0">
                <a:solidFill>
                  <a:schemeClr val="bg1"/>
                </a:solidFill>
              </a:rPr>
            </a:br>
            <a:endParaRPr lang="en-US" sz="2900" dirty="0" smtClean="0">
              <a:solidFill>
                <a:schemeClr val="bg1"/>
              </a:solidFill>
            </a:endParaRPr>
          </a:p>
          <a:p>
            <a:r>
              <a:rPr lang="en-US" sz="2900" dirty="0" smtClean="0">
                <a:solidFill>
                  <a:schemeClr val="bg1"/>
                </a:solidFill>
              </a:rPr>
              <a:t>Nicole </a:t>
            </a:r>
            <a:r>
              <a:rPr lang="en-US" sz="2900" dirty="0" err="1" smtClean="0">
                <a:solidFill>
                  <a:schemeClr val="bg1"/>
                </a:solidFill>
              </a:rPr>
              <a:t>Neeser</a:t>
            </a:r>
            <a:r>
              <a:rPr lang="en-US" sz="2900" dirty="0" smtClean="0">
                <a:solidFill>
                  <a:schemeClr val="bg1"/>
                </a:solidFill>
              </a:rPr>
              <a:t> (MDA)</a:t>
            </a:r>
            <a:br>
              <a:rPr lang="en-US" sz="2900" dirty="0" smtClean="0">
                <a:solidFill>
                  <a:schemeClr val="bg1"/>
                </a:solidFill>
              </a:rPr>
            </a:br>
            <a:endParaRPr lang="en-US" sz="2900" dirty="0" smtClean="0">
              <a:solidFill>
                <a:schemeClr val="bg1"/>
              </a:solidFill>
            </a:endParaRPr>
          </a:p>
          <a:p>
            <a:r>
              <a:rPr lang="en-US" sz="2900" dirty="0" smtClean="0">
                <a:solidFill>
                  <a:schemeClr val="bg1"/>
                </a:solidFill>
              </a:rPr>
              <a:t>Jennifer </a:t>
            </a:r>
            <a:r>
              <a:rPr lang="en-US" sz="2900" dirty="0" err="1" smtClean="0">
                <a:solidFill>
                  <a:schemeClr val="bg1"/>
                </a:solidFill>
              </a:rPr>
              <a:t>Stephes</a:t>
            </a:r>
            <a:r>
              <a:rPr lang="en-US" sz="2900" dirty="0" smtClean="0">
                <a:solidFill>
                  <a:schemeClr val="bg1"/>
                </a:solidFill>
              </a:rPr>
              <a:t> (MDA)</a:t>
            </a:r>
            <a:br>
              <a:rPr lang="en-US" sz="2900" dirty="0" smtClean="0">
                <a:solidFill>
                  <a:schemeClr val="bg1"/>
                </a:solidFill>
              </a:rPr>
            </a:br>
            <a:endParaRPr lang="en-US" sz="2900" dirty="0" smtClean="0">
              <a:solidFill>
                <a:schemeClr val="bg1"/>
              </a:solidFill>
            </a:endParaRPr>
          </a:p>
          <a:p>
            <a:r>
              <a:rPr lang="en-US" sz="2900" dirty="0" smtClean="0">
                <a:solidFill>
                  <a:schemeClr val="bg1"/>
                </a:solidFill>
              </a:rPr>
              <a:t>Colleen Paulus (MDH)</a:t>
            </a:r>
          </a:p>
          <a:p>
            <a:endParaRPr lang="en-US" sz="2900" dirty="0" smtClean="0">
              <a:solidFill>
                <a:schemeClr val="bg1"/>
              </a:solidFill>
            </a:endParaRPr>
          </a:p>
          <a:p>
            <a:r>
              <a:rPr lang="en-US" sz="2900" dirty="0" smtClean="0">
                <a:solidFill>
                  <a:schemeClr val="bg1"/>
                </a:solidFill>
              </a:rPr>
              <a:t>Sarah Leach (MDH)</a:t>
            </a:r>
            <a:br>
              <a:rPr lang="en-US" sz="2900" dirty="0" smtClean="0">
                <a:solidFill>
                  <a:schemeClr val="bg1"/>
                </a:solidFill>
              </a:rPr>
            </a:br>
            <a:endParaRPr lang="en-US" sz="2900" dirty="0" smtClean="0">
              <a:solidFill>
                <a:schemeClr val="bg1"/>
              </a:solidFill>
            </a:endParaRPr>
          </a:p>
          <a:p>
            <a:r>
              <a:rPr lang="en-US" sz="2900" dirty="0" smtClean="0">
                <a:solidFill>
                  <a:schemeClr val="bg1"/>
                </a:solidFill>
              </a:rPr>
              <a:t>Paul </a:t>
            </a:r>
            <a:r>
              <a:rPr lang="en-US" sz="2900" dirty="0" err="1" smtClean="0">
                <a:solidFill>
                  <a:schemeClr val="bg1"/>
                </a:solidFill>
              </a:rPr>
              <a:t>Hugunin</a:t>
            </a:r>
            <a:r>
              <a:rPr lang="en-US" sz="2900" dirty="0" smtClean="0">
                <a:solidFill>
                  <a:schemeClr val="bg1"/>
                </a:solidFill>
              </a:rPr>
              <a:t> (Minnesota Grown)</a:t>
            </a:r>
            <a:br>
              <a:rPr lang="en-US" sz="2900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Kathy </a:t>
            </a:r>
            <a:r>
              <a:rPr lang="en-US" sz="1800" dirty="0" err="1" smtClean="0">
                <a:solidFill>
                  <a:schemeClr val="bg1"/>
                </a:solidFill>
              </a:rPr>
              <a:t>Zeman</a:t>
            </a:r>
            <a:r>
              <a:rPr lang="en-US" sz="1800" dirty="0" smtClean="0">
                <a:solidFill>
                  <a:schemeClr val="bg1"/>
                </a:solidFill>
              </a:rPr>
              <a:t> (MFMA)</a:t>
            </a:r>
            <a:br>
              <a:rPr lang="en-US" sz="1800" dirty="0" smtClean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Doug Peterson (MFU)</a:t>
            </a:r>
            <a:br>
              <a:rPr lang="en-US" sz="1800" dirty="0" smtClean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Jane Jewett (MISA)</a:t>
            </a:r>
            <a:br>
              <a:rPr lang="en-US" sz="1800" dirty="0" smtClean="0">
                <a:solidFill>
                  <a:schemeClr val="bg1"/>
                </a:solidFill>
              </a:rPr>
            </a:br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Jan </a:t>
            </a:r>
            <a:r>
              <a:rPr lang="en-US" sz="1800" dirty="0" err="1" smtClean="0">
                <a:solidFill>
                  <a:schemeClr val="bg1"/>
                </a:solidFill>
              </a:rPr>
              <a:t>Joannides</a:t>
            </a:r>
            <a:r>
              <a:rPr lang="en-US" sz="1800" dirty="0" smtClean="0">
                <a:solidFill>
                  <a:schemeClr val="bg1"/>
                </a:solidFill>
              </a:rPr>
              <a:t> (RTC)</a:t>
            </a:r>
            <a:br>
              <a:rPr lang="en-US" sz="1800" dirty="0" smtClean="0">
                <a:solidFill>
                  <a:schemeClr val="bg1"/>
                </a:solidFill>
              </a:rPr>
            </a:br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John </a:t>
            </a:r>
            <a:r>
              <a:rPr lang="en-US" sz="1800" dirty="0" err="1" smtClean="0">
                <a:solidFill>
                  <a:schemeClr val="bg1"/>
                </a:solidFill>
              </a:rPr>
              <a:t>Mesko</a:t>
            </a:r>
            <a:r>
              <a:rPr lang="en-US" sz="1800" dirty="0" smtClean="0">
                <a:solidFill>
                  <a:schemeClr val="bg1"/>
                </a:solidFill>
              </a:rPr>
              <a:t> (SFA)</a:t>
            </a:r>
            <a:br>
              <a:rPr lang="en-US" sz="1800" dirty="0" smtClean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Wayne Martin (U of MN Ext.)</a:t>
            </a:r>
            <a:br>
              <a:rPr lang="en-US" sz="1800" dirty="0" smtClean="0">
                <a:solidFill>
                  <a:schemeClr val="bg1"/>
                </a:solidFill>
              </a:rPr>
            </a:br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Katherine Waters (U of MN Ext.)</a:t>
            </a:r>
            <a:br>
              <a:rPr lang="en-US" sz="1800" dirty="0" smtClean="0">
                <a:solidFill>
                  <a:schemeClr val="bg1"/>
                </a:solidFill>
              </a:rPr>
            </a:br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Ryan Cox (U </a:t>
            </a:r>
            <a:r>
              <a:rPr lang="en-US" sz="1800" dirty="0">
                <a:solidFill>
                  <a:schemeClr val="bg1"/>
                </a:solidFill>
              </a:rPr>
              <a:t>of MN Meat </a:t>
            </a:r>
            <a:r>
              <a:rPr lang="en-US" sz="1800" dirty="0" smtClean="0">
                <a:solidFill>
                  <a:schemeClr val="bg1"/>
                </a:solidFill>
              </a:rPr>
              <a:t>Science)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939976"/>
            <a:ext cx="6781800" cy="510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16" y="1392106"/>
            <a:ext cx="1908984" cy="1198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03" y="1676400"/>
            <a:ext cx="1634839" cy="557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46" y="3048000"/>
            <a:ext cx="1961707" cy="1124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52" y="4876800"/>
            <a:ext cx="2971800" cy="601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904363"/>
            <a:ext cx="1384300" cy="1411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964" y="2695956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64920" y="609600"/>
            <a:ext cx="4064000" cy="381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267200" y="403730"/>
            <a:ext cx="4114800" cy="385215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1238514" y="2052935"/>
            <a:ext cx="32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Confusion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040000">
            <a:off x="4683808" y="1536338"/>
            <a:ext cx="4055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Inconsistency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6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64920" y="609600"/>
            <a:ext cx="4064000" cy="381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267200" y="403730"/>
            <a:ext cx="4114800" cy="385215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971800" y="2835771"/>
            <a:ext cx="4038600" cy="37861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1238514" y="2052935"/>
            <a:ext cx="32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Confusion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040000">
            <a:off x="4683808" y="1536338"/>
            <a:ext cx="4055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Inconsistency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7064" y="4461060"/>
            <a:ext cx="39233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Rapid Change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4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64920" y="609600"/>
            <a:ext cx="4064000" cy="381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267200" y="403730"/>
            <a:ext cx="4114800" cy="385215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971800" y="2835771"/>
            <a:ext cx="4038600" cy="37861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1238514" y="2052935"/>
            <a:ext cx="32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Confusion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040000">
            <a:off x="4683808" y="1536338"/>
            <a:ext cx="4055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Inconsistency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7064" y="4461060"/>
            <a:ext cx="39233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Rapid Change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728226" y="3208699"/>
            <a:ext cx="2129524" cy="21295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724400" y="3048000"/>
            <a:ext cx="266700" cy="2667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5338223"/>
            <a:ext cx="2533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Troub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le!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966" y="5338223"/>
            <a:ext cx="2533450" cy="9233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Issue Areas: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086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Local Meat &amp; Poultry Sales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Meat Processing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Farmers’ Markets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Processed Local Products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Farm-to-School/Institutional Sales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Restaurants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Grocery Stores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88887"/>
            <a:ext cx="8001000" cy="5715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467600" cy="1143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Years of ongoing conversations among MISA, U of MN Extension, MDA Dairy &amp; Food Inspectors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2895600"/>
            <a:ext cx="609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38862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Endowed Chair in Agricultural Systems held by Jan </a:t>
            </a:r>
            <a:r>
              <a:rPr lang="en-US" sz="2800" dirty="0" err="1" smtClean="0">
                <a:solidFill>
                  <a:schemeClr val="bg1"/>
                </a:solidFill>
              </a:rPr>
              <a:t>Joannides</a:t>
            </a:r>
            <a:r>
              <a:rPr lang="en-US" sz="2800" dirty="0" smtClean="0">
                <a:solidFill>
                  <a:schemeClr val="bg1"/>
                </a:solidFill>
              </a:rPr>
              <a:t> in 2010-2011; worked on meat processing issues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54305" y="5074859"/>
            <a:ext cx="609600" cy="762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2858" y="488887"/>
            <a:ext cx="8218283" cy="5715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1000">
              <a:srgbClr val="009900"/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16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Sustainable Farming Association secures FMPP grant to work on local meat sales &amp; processing, late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876800" y="28956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733800"/>
            <a:ext cx="693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SFA, U of MN Extension, MISA, and Endowed Chair approach MDA about forming advisory committee, August 2012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876800" y="5335867"/>
            <a:ext cx="607337" cy="683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2858" y="488887"/>
            <a:ext cx="8218283" cy="5715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dbl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464</Words>
  <Application>Microsoft Office PowerPoint</Application>
  <PresentationFormat>On-screen Show (4:3)</PresentationFormat>
  <Paragraphs>156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Local Food Advisory Committee</vt:lpstr>
      <vt:lpstr>Why?</vt:lpstr>
      <vt:lpstr>PowerPoint Presentation</vt:lpstr>
      <vt:lpstr>PowerPoint Presentation</vt:lpstr>
      <vt:lpstr>PowerPoint Presentation</vt:lpstr>
      <vt:lpstr>PowerPoint Presentation</vt:lpstr>
      <vt:lpstr>Issue Areas:</vt:lpstr>
      <vt:lpstr>History</vt:lpstr>
      <vt:lpstr>History</vt:lpstr>
      <vt:lpstr>History</vt:lpstr>
      <vt:lpstr>PowerPoint Presentation</vt:lpstr>
      <vt:lpstr>History</vt:lpstr>
      <vt:lpstr>Advisory Committee Participants</vt:lpstr>
      <vt:lpstr>Mission</vt:lpstr>
      <vt:lpstr>What are “Local Foods?”</vt:lpstr>
      <vt:lpstr>Goals</vt:lpstr>
      <vt:lpstr>About the Committee</vt:lpstr>
      <vt:lpstr>What it’s NOT!</vt:lpstr>
      <vt:lpstr>Scope</vt:lpstr>
      <vt:lpstr>Scope</vt:lpstr>
      <vt:lpstr>Scope</vt:lpstr>
      <vt:lpstr>Scope</vt:lpstr>
      <vt:lpstr>Scope</vt:lpstr>
      <vt:lpstr>Staffing</vt:lpstr>
      <vt:lpstr>Meetings</vt:lpstr>
      <vt:lpstr>Issue Areas:</vt:lpstr>
      <vt:lpstr>How to Connect</vt:lpstr>
      <vt:lpstr>PowerPoint Presentation</vt:lpstr>
      <vt:lpstr>PowerPoint Presentation</vt:lpstr>
      <vt:lpstr>Advisory Committee Participants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Food Advisory Committee</dc:title>
  <dc:creator>Jane G Jewett</dc:creator>
  <cp:lastModifiedBy>Jane G Jewett</cp:lastModifiedBy>
  <cp:revision>28</cp:revision>
  <dcterms:created xsi:type="dcterms:W3CDTF">2013-02-14T23:05:24Z</dcterms:created>
  <dcterms:modified xsi:type="dcterms:W3CDTF">2013-02-16T02:22:34Z</dcterms:modified>
</cp:coreProperties>
</file>