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57D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Bushgrant\TeamSOS\Fd%20Enterprise%20SurveySUMMARY_FINAL-214-02222017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LFAC\TeamSOS\Fd%20Enterprise%20SurveySUMMARY_FINAL-214-02222017.xls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LFAC\TeamSOS\Fd%20Enterprise%20SurveySUMMARY_FINAL-214-02222017.xls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LFAC\TeamSOS\Fd%20Enterprise%20SurveySUMMARY_FINAL-214-02222017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LFAC\TeamSOS\Fd%20Enterprise%20SurveySUMMARY_FINAL-214-02222017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LFAC\TeamSOS\Fd%20Enterprise%20SurveySUMMARY_FINAL-214-02222017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LFAC\TeamSOS\Fd%20Enterprise%20SurveySUMMARY_FINAL-214-02222017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15322223785781"/>
          <c:y val="0.24705917833636595"/>
          <c:w val="0.39236177632950903"/>
          <c:h val="0.66470683695260357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8C9-40C1-B99A-906A62132BF9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333333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D8C9-40C1-B99A-906A62132BF9}"/>
              </c:ext>
            </c:extLst>
          </c:dPt>
          <c:cat>
            <c:strRef>
              <c:f>'Question 1'!$A$4:$A$5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1'!$C$4:$C$5</c:f>
              <c:numCache>
                <c:formatCode>0.0%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C9-40C1-B99A-906A62132B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7685187007874017"/>
          <c:y val="0.38077135069654755"/>
          <c:w val="0.12268518518518519"/>
          <c:h val="0.26730829800121136"/>
        </c:manualLayout>
      </c:layout>
      <c:overlay val="0"/>
      <c:spPr>
        <a:solidFill>
          <a:srgbClr val="FFFFFF"/>
        </a:solidFill>
        <a:ln w="3175">
          <a:solidFill>
            <a:srgbClr val="333333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333333"/>
              </a:solidFill>
              <a:latin typeface="Calibri" panose="020F0502020204030204" pitchFamily="34" charset="0"/>
              <a:ea typeface="Microsoft Sans Serif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EEEEEE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3'!$A$40:$B$47</c:f>
              <c:strCache>
                <c:ptCount val="8"/>
                <c:pt idx="0">
                  <c:v>Other (please specify)</c:v>
                </c:pt>
                <c:pt idx="1">
                  <c:v>Contacted a local city or county office</c:v>
                </c:pt>
                <c:pt idx="2">
                  <c:v>Contacted the Minnesota Department of Health or an inspector of that department</c:v>
                </c:pt>
                <c:pt idx="3">
                  <c:v>Contacted the Minnesota Department of Agriculture or an inspector of that department</c:v>
                </c:pt>
                <c:pt idx="4">
                  <c:v>Contacted a non-profit organization</c:v>
                </c:pt>
                <c:pt idx="5">
                  <c:v>Contacted an Extension staff person</c:v>
                </c:pt>
                <c:pt idx="6">
                  <c:v>Looked for information online</c:v>
                </c:pt>
                <c:pt idx="7">
                  <c:v>Asked someone I knew who was already involved in a similar type of food activity</c:v>
                </c:pt>
              </c:strCache>
            </c:strRef>
          </c:cat>
          <c:val>
            <c:numRef>
              <c:f>'Question 3'!$C$40:$C$47</c:f>
              <c:numCache>
                <c:formatCode>0</c:formatCode>
                <c:ptCount val="8"/>
                <c:pt idx="0">
                  <c:v>24</c:v>
                </c:pt>
                <c:pt idx="1">
                  <c:v>49</c:v>
                </c:pt>
                <c:pt idx="2">
                  <c:v>68</c:v>
                </c:pt>
                <c:pt idx="3">
                  <c:v>94</c:v>
                </c:pt>
                <c:pt idx="4">
                  <c:v>31</c:v>
                </c:pt>
                <c:pt idx="5">
                  <c:v>47</c:v>
                </c:pt>
                <c:pt idx="6">
                  <c:v>124</c:v>
                </c:pt>
                <c:pt idx="7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10-4349-B959-476EF62957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84163744"/>
        <c:axId val="384165712"/>
      </c:barChart>
      <c:catAx>
        <c:axId val="384163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165712"/>
        <c:crosses val="autoZero"/>
        <c:auto val="1"/>
        <c:lblAlgn val="ctr"/>
        <c:lblOffset val="100"/>
        <c:noMultiLvlLbl val="0"/>
      </c:catAx>
      <c:valAx>
        <c:axId val="384165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163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2225"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236619730983347E-2"/>
          <c:y val="5.360623781676413E-2"/>
          <c:w val="0.90559685825700642"/>
          <c:h val="0.831461144111372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D957D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331-41D2-8929-C4F695B42780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331-41D2-8929-C4F695B42780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331-41D2-8929-C4F695B42780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331-41D2-8929-C4F695B427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4'!$A$30:$B$33</c:f>
              <c:strCache>
                <c:ptCount val="4"/>
                <c:pt idx="0">
                  <c:v>Yes – I was successful</c:v>
                </c:pt>
                <c:pt idx="1">
                  <c:v>No – I gave up</c:v>
                </c:pt>
                <c:pt idx="2">
                  <c:v>I had to seek out more sources of information or help before I could proceed</c:v>
                </c:pt>
                <c:pt idx="3">
                  <c:v>I got conflicting information (please describe below in Comments)</c:v>
                </c:pt>
              </c:strCache>
            </c:strRef>
          </c:cat>
          <c:val>
            <c:numRef>
              <c:f>'Question 4'!$C$30:$C$33</c:f>
              <c:numCache>
                <c:formatCode>0</c:formatCode>
                <c:ptCount val="4"/>
                <c:pt idx="0">
                  <c:v>84</c:v>
                </c:pt>
                <c:pt idx="1">
                  <c:v>19</c:v>
                </c:pt>
                <c:pt idx="2">
                  <c:v>57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31-41D2-8929-C4F695B427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0052056"/>
        <c:axId val="571483448"/>
      </c:barChart>
      <c:catAx>
        <c:axId val="370052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1483448"/>
        <c:crosses val="autoZero"/>
        <c:auto val="1"/>
        <c:lblAlgn val="ctr"/>
        <c:lblOffset val="100"/>
        <c:noMultiLvlLbl val="0"/>
      </c:catAx>
      <c:valAx>
        <c:axId val="571483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</a:t>
                </a:r>
                <a:r>
                  <a:rPr lang="en-US" baseline="0"/>
                  <a:t> of respondents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52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54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98629337999417"/>
          <c:y val="0.12597017925950746"/>
          <c:w val="0.8177097914843976"/>
          <c:h val="0.541677667951080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4'!$A$4:$A$7</c:f>
              <c:strCache>
                <c:ptCount val="4"/>
                <c:pt idx="0">
                  <c:v>Yes – I was successful</c:v>
                </c:pt>
                <c:pt idx="1">
                  <c:v>No – I gave up</c:v>
                </c:pt>
                <c:pt idx="2">
                  <c:v>I had to seek out more sources of information or help before I could proceed</c:v>
                </c:pt>
                <c:pt idx="3">
                  <c:v>I got conflicting information </c:v>
                </c:pt>
              </c:strCache>
            </c:strRef>
          </c:cat>
          <c:val>
            <c:numRef>
              <c:f>'Question 4'!$C$4:$C$7</c:f>
              <c:numCache>
                <c:formatCode>0.0%</c:formatCode>
                <c:ptCount val="4"/>
                <c:pt idx="0">
                  <c:v>0.54200000000000004</c:v>
                </c:pt>
                <c:pt idx="1">
                  <c:v>0.12300000000000001</c:v>
                </c:pt>
                <c:pt idx="2">
                  <c:v>0.36799999999999999</c:v>
                </c:pt>
                <c:pt idx="3">
                  <c:v>0.25800000000000001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62-42F5-96DE-5580C2DB26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0967880"/>
        <c:axId val="1"/>
      </c:barChart>
      <c:catAx>
        <c:axId val="300967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</a:t>
                </a:r>
                <a:r>
                  <a:rPr lang="en-US" baseline="0"/>
                  <a:t> of respondents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7006415864683582E-2"/>
              <c:y val="0.146127994638968"/>
            </c:manualLayout>
          </c:layout>
          <c:overlay val="0"/>
        </c:title>
        <c:numFmt formatCode="0.0%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300967880"/>
        <c:crossesAt val="1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 w="38100">
              <a:solidFill>
                <a:schemeClr val="accent1">
                  <a:lumMod val="40000"/>
                  <a:lumOff val="60000"/>
                </a:schemeClr>
              </a:solidFill>
            </a:ln>
          </c:spPr>
          <c:dPt>
            <c:idx val="0"/>
            <c:bubble3D val="0"/>
            <c:explosion val="1"/>
            <c:spPr>
              <a:solidFill>
                <a:schemeClr val="accent1"/>
              </a:solidFill>
              <a:ln w="38100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AC-4ADF-804F-F4DAAC2930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38100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AC-4ADF-804F-F4DAAC29303E}"/>
              </c:ext>
            </c:extLst>
          </c:dPt>
          <c:dLbls>
            <c:dLbl>
              <c:idx val="2"/>
              <c:layout>
                <c:manualLayout>
                  <c:x val="2.8570588944121057E-2"/>
                  <c:y val="2.34768071524984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527777777777771E-2"/>
                      <c:h val="0.131099307629649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CAC-4ADF-804F-F4DAAC2930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'Question 5'!$C$33:$C$35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Other</c:v>
                </c:pt>
              </c:strCache>
            </c:strRef>
          </c:cat>
          <c:val>
            <c:numRef>
              <c:f>'Question 5'!$D$33:$D$35</c:f>
              <c:numCache>
                <c:formatCode>0%</c:formatCode>
                <c:ptCount val="3"/>
                <c:pt idx="0">
                  <c:v>0.54500000000000004</c:v>
                </c:pt>
                <c:pt idx="1">
                  <c:v>0.41699999999999998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AC-4ADF-804F-F4DAAC293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127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105812220566319"/>
          <c:y val="0.10227272727272728"/>
          <c:w val="0.53278688524590168"/>
          <c:h val="0.8125"/>
        </c:manualLayout>
      </c:layout>
      <c:pieChart>
        <c:varyColors val="1"/>
        <c:ser>
          <c:idx val="0"/>
          <c:order val="0"/>
          <c:spPr>
            <a:ln w="25400">
              <a:solidFill>
                <a:schemeClr val="accent1">
                  <a:lumMod val="40000"/>
                  <a:lumOff val="60000"/>
                </a:scheme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AE-4663-971F-CBAA0D78DE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2AE-4663-971F-CBAA0D78DE62}"/>
              </c:ext>
            </c:extLst>
          </c:dPt>
          <c:dLbls>
            <c:dLbl>
              <c:idx val="0"/>
              <c:layout>
                <c:manualLayout>
                  <c:x val="-0.18795428142272083"/>
                  <c:y val="-1.29263600572655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2AE-4663-971F-CBAA0D78DE62}"/>
                </c:ext>
              </c:extLst>
            </c:dLbl>
            <c:dLbl>
              <c:idx val="1"/>
              <c:layout>
                <c:manualLayout>
                  <c:x val="0.18374693429714728"/>
                  <c:y val="4.9003221188260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2AE-4663-971F-CBAA0D78DE62}"/>
                </c:ext>
              </c:extLst>
            </c:dLbl>
            <c:dLbl>
              <c:idx val="2"/>
              <c:layout>
                <c:manualLayout>
                  <c:x val="2.9098360655737704E-2"/>
                  <c:y val="0.1073232820329277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2AE-4663-971F-CBAA0D78DE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'Question 6'!$C$32:$C$34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Other</c:v>
                </c:pt>
              </c:strCache>
            </c:strRef>
          </c:cat>
          <c:val>
            <c:numRef>
              <c:f>'Question 6'!$D$32:$D$34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0.41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AE-4663-971F-CBAA0D78D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D957D9"/>
            </a:solidFill>
            <a:ln>
              <a:solidFill>
                <a:srgbClr val="6600CC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8'!$A$40:$B$46</c:f>
              <c:strCache>
                <c:ptCount val="7"/>
                <c:pt idx="0">
                  <c:v>Other (please specify)</c:v>
                </c:pt>
                <c:pt idx="1">
                  <c:v>Insurance was too hard to find / too expensive.</c:v>
                </c:pt>
                <c:pt idx="2">
                  <c:v>I changed my plan and pursued something else.</c:v>
                </c:pt>
                <c:pt idx="3">
                  <c:v>The process took too long and I lost that opportunity.</c:v>
                </c:pt>
                <c:pt idx="4">
                  <c:v>I could not find an approved kitchen facility to prepare my food products.</c:v>
                </c:pt>
                <c:pt idx="5">
                  <c:v>The required equipment was too expensive / not readily available.</c:v>
                </c:pt>
                <c:pt idx="6">
                  <c:v>It was too hard / too expensive to pursue the required licenses / permits / certificates.</c:v>
                </c:pt>
              </c:strCache>
            </c:strRef>
          </c:cat>
          <c:val>
            <c:numRef>
              <c:f>'Question 8'!$C$40:$C$46</c:f>
              <c:numCache>
                <c:formatCode>0</c:formatCode>
                <c:ptCount val="7"/>
                <c:pt idx="0">
                  <c:v>35</c:v>
                </c:pt>
                <c:pt idx="1">
                  <c:v>14</c:v>
                </c:pt>
                <c:pt idx="2">
                  <c:v>18</c:v>
                </c:pt>
                <c:pt idx="3">
                  <c:v>12</c:v>
                </c:pt>
                <c:pt idx="4">
                  <c:v>22</c:v>
                </c:pt>
                <c:pt idx="5">
                  <c:v>25</c:v>
                </c:pt>
                <c:pt idx="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1A-4F7C-887F-9BE333542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44299912"/>
        <c:axId val="344299584"/>
      </c:barChart>
      <c:catAx>
        <c:axId val="344299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299584"/>
        <c:crosses val="autoZero"/>
        <c:auto val="1"/>
        <c:lblAlgn val="ctr"/>
        <c:lblOffset val="100"/>
        <c:noMultiLvlLbl val="0"/>
      </c:catAx>
      <c:valAx>
        <c:axId val="344299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299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5400">
      <a:solidFill>
        <a:srgbClr val="6600CC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0.76559</cdr:x>
      <cdr:y>0.75504</cdr:y>
    </cdr:from>
    <cdr:to>
      <cdr:x>0.94985</cdr:x>
      <cdr:y>0.91209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18213" y="3490412"/>
          <a:ext cx="1231787" cy="725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N = 214</a:t>
          </a:r>
        </a:p>
        <a:p xmlns:a="http://schemas.openxmlformats.org/drawingml/2006/main">
          <a:r>
            <a:rPr lang="en-US" dirty="0" smtClean="0"/>
            <a:t>Yes = 199  (93%)</a:t>
          </a:r>
        </a:p>
        <a:p xmlns:a="http://schemas.openxmlformats.org/drawingml/2006/main">
          <a:r>
            <a:rPr lang="en-US" sz="1100" dirty="0" smtClean="0"/>
            <a:t>No = 15     (7%)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0.04109</cdr:x>
      <cdr:y>0.84822</cdr:y>
    </cdr:from>
    <cdr:to>
      <cdr:x>0.14542</cdr:x>
      <cdr:y>0.93434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2098" y="3302000"/>
          <a:ext cx="690880" cy="33528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N=156</a:t>
          </a:r>
          <a:endParaRPr lang="en-US" sz="1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0.82522</cdr:x>
      <cdr:y>0.07797</cdr:y>
    </cdr:from>
    <cdr:to>
      <cdr:x>0.94757</cdr:x>
      <cdr:y>0.1462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36279" y="406400"/>
          <a:ext cx="924560" cy="3556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N = 155</a:t>
          </a:r>
          <a:endParaRPr lang="en-US" sz="14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0.60571</cdr:x>
      <cdr:y>0.37623</cdr:y>
    </cdr:from>
    <cdr:to>
      <cdr:x>0.72987</cdr:x>
      <cdr:y>0.51196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07840" y="1740977"/>
          <a:ext cx="882996" cy="628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chemeClr val="bg1"/>
              </a:solidFill>
            </a:rPr>
            <a:t>Yes</a:t>
          </a:r>
          <a:endParaRPr lang="en-US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0.31208</cdr:x>
      <cdr:y>0.34731</cdr:y>
    </cdr:from>
    <cdr:to>
      <cdr:x>0.39909</cdr:x>
      <cdr:y>0.47106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19498" y="1607128"/>
          <a:ext cx="618836" cy="572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chemeClr val="bg1"/>
              </a:solidFill>
            </a:rPr>
            <a:t>No</a:t>
          </a:r>
          <a:endParaRPr lang="en-US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0.6974</cdr:x>
      <cdr:y>0.02595</cdr:y>
    </cdr:from>
    <cdr:to>
      <cdr:x>0.86364</cdr:x>
      <cdr:y>0.16766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959927" y="120073"/>
          <a:ext cx="1182256" cy="655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Commented </a:t>
          </a:r>
          <a:br>
            <a:rPr lang="en-US" sz="1200" dirty="0" smtClean="0"/>
          </a:br>
          <a:r>
            <a:rPr lang="en-US" sz="1200" dirty="0" smtClean="0"/>
            <a:t>without choosing </a:t>
          </a:r>
          <a:br>
            <a:rPr lang="en-US" sz="1200" dirty="0" smtClean="0"/>
          </a:br>
          <a:r>
            <a:rPr lang="en-US" sz="1200" dirty="0" smtClean="0"/>
            <a:t>Yes or No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0.47649</cdr:x>
      <cdr:y>0.11883</cdr:y>
    </cdr:from>
    <cdr:to>
      <cdr:x>0.69857</cdr:x>
      <cdr:y>0.1368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H="1">
          <a:off x="3388822" y="549888"/>
          <a:ext cx="1579418" cy="83127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0.14456</cdr:x>
      <cdr:y>0.78593</cdr:y>
    </cdr:from>
    <cdr:to>
      <cdr:x>0.30253</cdr:x>
      <cdr:y>0.91093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85520" y="3513405"/>
          <a:ext cx="1076960" cy="558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0.18182</cdr:x>
      <cdr:y>0.79729</cdr:y>
    </cdr:from>
    <cdr:to>
      <cdr:x>0.31744</cdr:x>
      <cdr:y>0.88365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39520" y="3564205"/>
          <a:ext cx="924560" cy="38608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N=156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0.7186</cdr:x>
      <cdr:y>0.09502</cdr:y>
    </cdr:from>
    <cdr:to>
      <cdr:x>0.89202</cdr:x>
      <cdr:y>0.24171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8967" y="424766"/>
          <a:ext cx="1182256" cy="655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Commented </a:t>
          </a:r>
          <a:br>
            <a:rPr lang="en-US" sz="1200" dirty="0" smtClean="0"/>
          </a:br>
          <a:r>
            <a:rPr lang="en-US" sz="1200" dirty="0" smtClean="0"/>
            <a:t>without choosing </a:t>
          </a:r>
          <a:br>
            <a:rPr lang="en-US" sz="1200" dirty="0" smtClean="0"/>
          </a:br>
          <a:r>
            <a:rPr lang="en-US" sz="1200" dirty="0" smtClean="0"/>
            <a:t>Yes or No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0.48665</cdr:x>
      <cdr:y>0.20482</cdr:y>
    </cdr:from>
    <cdr:to>
      <cdr:x>0.71833</cdr:x>
      <cdr:y>0.22342</cdr:y>
    </cdr:to>
    <cdr:cxnSp macro="">
      <cdr:nvCxnSpPr>
        <cdr:cNvPr id="5" name="Straight Arrow Connector 4"/>
        <cdr:cNvCxnSpPr/>
      </cdr:nvCxnSpPr>
      <cdr:spPr>
        <a:xfrm xmlns:a="http://schemas.openxmlformats.org/drawingml/2006/main" flipH="1">
          <a:off x="3317702" y="915648"/>
          <a:ext cx="1579418" cy="83127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0.33383</cdr:x>
      <cdr:y>0.35638</cdr:y>
    </cdr:from>
    <cdr:to>
      <cdr:x>0.42176</cdr:x>
      <cdr:y>0.4632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275840" y="1593165"/>
          <a:ext cx="599440" cy="477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chemeClr val="bg1"/>
              </a:solidFill>
            </a:rPr>
            <a:t>No</a:t>
          </a:r>
          <a:endParaRPr lang="en-US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0.59463</cdr:x>
      <cdr:y>0.42911</cdr:y>
    </cdr:from>
    <cdr:to>
      <cdr:x>0.68703</cdr:x>
      <cdr:y>0.52911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53840" y="1918286"/>
          <a:ext cx="629920" cy="447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chemeClr val="bg1"/>
              </a:solidFill>
            </a:rPr>
            <a:t>Yes</a:t>
          </a:r>
          <a:endParaRPr lang="en-US" sz="2400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EF11-4582-46ED-A8C8-D1E18094165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6CB5-BCD7-4C83-BA66-6B41909F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7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EF11-4582-46ED-A8C8-D1E18094165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6CB5-BCD7-4C83-BA66-6B41909F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1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EF11-4582-46ED-A8C8-D1E18094165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6CB5-BCD7-4C83-BA66-6B41909F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1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EF11-4582-46ED-A8C8-D1E18094165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6CB5-BCD7-4C83-BA66-6B41909F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7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EF11-4582-46ED-A8C8-D1E18094165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6CB5-BCD7-4C83-BA66-6B41909F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3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EF11-4582-46ED-A8C8-D1E18094165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6CB5-BCD7-4C83-BA66-6B41909F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3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EF11-4582-46ED-A8C8-D1E18094165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6CB5-BCD7-4C83-BA66-6B41909F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2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EF11-4582-46ED-A8C8-D1E18094165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6CB5-BCD7-4C83-BA66-6B41909F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EF11-4582-46ED-A8C8-D1E18094165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6CB5-BCD7-4C83-BA66-6B41909F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8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EF11-4582-46ED-A8C8-D1E18094165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6CB5-BCD7-4C83-BA66-6B41909F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2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EF11-4582-46ED-A8C8-D1E18094165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6CB5-BCD7-4C83-BA66-6B41909F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9EF11-4582-46ED-A8C8-D1E18094165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36CB5-BCD7-4C83-BA66-6B41909F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1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2276526"/>
              </p:ext>
            </p:extLst>
          </p:nvPr>
        </p:nvGraphicFramePr>
        <p:xfrm>
          <a:off x="3352800" y="1778000"/>
          <a:ext cx="668528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10691" y="572655"/>
            <a:ext cx="4839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1: Have you ever been involved with or tried to start a food business, enterprise or activity in Minnesota?</a:t>
            </a:r>
          </a:p>
        </p:txBody>
      </p:sp>
    </p:spTree>
    <p:extLst>
      <p:ext uri="{BB962C8B-B14F-4D97-AF65-F5344CB8AC3E}">
        <p14:creationId xmlns:p14="http://schemas.microsoft.com/office/powerpoint/2010/main" val="2171805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9" t="20292" r="20707" b="11650"/>
          <a:stretch/>
        </p:blipFill>
        <p:spPr>
          <a:xfrm>
            <a:off x="2204719" y="1148080"/>
            <a:ext cx="7034687" cy="4693920"/>
          </a:xfrm>
          <a:prstGeom prst="rect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45756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254000"/>
            <a:ext cx="921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Did you feel like you knew where to go to get information or help for your food business questions?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3200" y="3647440"/>
            <a:ext cx="599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Yes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36160" y="2794000"/>
            <a:ext cx="751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No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9774702"/>
              </p:ext>
            </p:extLst>
          </p:nvPr>
        </p:nvGraphicFramePr>
        <p:xfrm>
          <a:off x="2974109" y="969818"/>
          <a:ext cx="7111999" cy="4627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22255" y="4627418"/>
            <a:ext cx="9698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N=156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021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75" t="14367" r="22625" b="19550"/>
          <a:stretch/>
        </p:blipFill>
        <p:spPr>
          <a:xfrm>
            <a:off x="3657600" y="954382"/>
            <a:ext cx="5892800" cy="4389778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3240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9440" y="0"/>
            <a:ext cx="8808720" cy="690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31440" y="591235"/>
            <a:ext cx="8341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6. Did </a:t>
            </a:r>
            <a:r>
              <a:rPr lang="en-US" dirty="0"/>
              <a:t>you feel like you knew what to do in order to meet requirements for your food business?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0667448"/>
              </p:ext>
            </p:extLst>
          </p:nvPr>
        </p:nvGraphicFramePr>
        <p:xfrm>
          <a:off x="3627120" y="1282115"/>
          <a:ext cx="681736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5654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82" t="22806" r="20000" b="18832"/>
          <a:stretch/>
        </p:blipFill>
        <p:spPr>
          <a:xfrm>
            <a:off x="4968240" y="1056640"/>
            <a:ext cx="5435756" cy="4267200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888731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3004588"/>
              </p:ext>
            </p:extLst>
          </p:nvPr>
        </p:nvGraphicFramePr>
        <p:xfrm>
          <a:off x="3014026" y="1389062"/>
          <a:ext cx="6272213" cy="4249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60320" y="294640"/>
            <a:ext cx="7426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decided to stop pursuing your food business, enterprise or activity, can you tell us why?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83280" y="4947920"/>
            <a:ext cx="8737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 = 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42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40" t="18855" r="23131" b="16498"/>
          <a:stretch/>
        </p:blipFill>
        <p:spPr>
          <a:xfrm>
            <a:off x="3759200" y="834402"/>
            <a:ext cx="6817360" cy="469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12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86" t="41481" r="19091" b="9495"/>
          <a:stretch/>
        </p:blipFill>
        <p:spPr>
          <a:xfrm>
            <a:off x="3881120" y="989909"/>
            <a:ext cx="6339840" cy="4130731"/>
          </a:xfrm>
          <a:prstGeom prst="rect">
            <a:avLst/>
          </a:prstGeom>
          <a:ln w="25400">
            <a:solidFill>
              <a:srgbClr val="6600CC"/>
            </a:solidFill>
          </a:ln>
        </p:spPr>
      </p:pic>
    </p:spTree>
    <p:extLst>
      <p:ext uri="{BB962C8B-B14F-4D97-AF65-F5344CB8AC3E}">
        <p14:creationId xmlns:p14="http://schemas.microsoft.com/office/powerpoint/2010/main" val="38869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0073" y="1367443"/>
            <a:ext cx="7927109" cy="47562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1049" y="5435927"/>
            <a:ext cx="1158340" cy="49381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032000" y="332509"/>
            <a:ext cx="7093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2: In what types of food business, enterprise or activity have you been involved? Check all that apply.</a:t>
            </a:r>
          </a:p>
        </p:txBody>
      </p:sp>
    </p:spTree>
    <p:extLst>
      <p:ext uri="{BB962C8B-B14F-4D97-AF65-F5344CB8AC3E}">
        <p14:creationId xmlns:p14="http://schemas.microsoft.com/office/powerpoint/2010/main" val="219042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08" t="18676" r="12020" b="7520"/>
          <a:stretch/>
        </p:blipFill>
        <p:spPr>
          <a:xfrm>
            <a:off x="3159760" y="1798320"/>
            <a:ext cx="6756400" cy="417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49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452500"/>
              </p:ext>
            </p:extLst>
          </p:nvPr>
        </p:nvGraphicFramePr>
        <p:xfrm>
          <a:off x="3385502" y="1280160"/>
          <a:ext cx="6622098" cy="3892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0" y="132080"/>
            <a:ext cx="692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did you find information about food regulations and requirements for your business, enterprise or activity? Check all that apply.</a:t>
            </a:r>
          </a:p>
        </p:txBody>
      </p:sp>
    </p:spTree>
    <p:extLst>
      <p:ext uri="{BB962C8B-B14F-4D97-AF65-F5344CB8AC3E}">
        <p14:creationId xmlns:p14="http://schemas.microsoft.com/office/powerpoint/2010/main" val="2067778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69" t="17598" r="17273" b="23322"/>
          <a:stretch/>
        </p:blipFill>
        <p:spPr>
          <a:xfrm>
            <a:off x="2377224" y="1148080"/>
            <a:ext cx="8282562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20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5093010"/>
              </p:ext>
            </p:extLst>
          </p:nvPr>
        </p:nvGraphicFramePr>
        <p:xfrm>
          <a:off x="2379401" y="1188720"/>
          <a:ext cx="7557079" cy="521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41120" y="203200"/>
            <a:ext cx="983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Were you able to get enough information to allow you to proceed with your food business, enterprise or activity?</a:t>
            </a:r>
          </a:p>
        </p:txBody>
      </p:sp>
    </p:spTree>
    <p:extLst>
      <p:ext uri="{BB962C8B-B14F-4D97-AF65-F5344CB8AC3E}">
        <p14:creationId xmlns:p14="http://schemas.microsoft.com/office/powerpoint/2010/main" val="3560289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2" t="14905" r="17475" b="4108"/>
          <a:stretch/>
        </p:blipFill>
        <p:spPr>
          <a:xfrm>
            <a:off x="2865120" y="1544320"/>
            <a:ext cx="6461760" cy="458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241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7975715"/>
              </p:ext>
            </p:extLst>
          </p:nvPr>
        </p:nvGraphicFramePr>
        <p:xfrm>
          <a:off x="2651760" y="1371600"/>
          <a:ext cx="7051040" cy="5161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59280" y="254000"/>
            <a:ext cx="801624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Were you able to get enough information to allow you to proceed with your food business, enterprise or activity?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2800" y="5344160"/>
            <a:ext cx="8432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N=155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842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219</Words>
  <Application>Microsoft Office PowerPoint</Application>
  <PresentationFormat>Widescreen</PresentationFormat>
  <Paragraphs>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19</cp:revision>
  <dcterms:created xsi:type="dcterms:W3CDTF">2017-02-23T14:53:12Z</dcterms:created>
  <dcterms:modified xsi:type="dcterms:W3CDTF">2017-03-01T17:58:38Z</dcterms:modified>
</cp:coreProperties>
</file>