
<file path=[Content_Types].xml><?xml version="1.0" encoding="utf-8"?>
<Types xmlns="http://schemas.openxmlformats.org/package/2006/content-types">
  <Default Extension="png" ContentType="image/png"/>
  <Default Extension="tmp" ContentType="image/pn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59" r:id="rId2"/>
    <p:sldMasterId id="2147483671" r:id="rId3"/>
  </p:sldMasterIdLst>
  <p:notesMasterIdLst>
    <p:notesMasterId r:id="rId215"/>
  </p:notesMasterIdLst>
  <p:sldIdLst>
    <p:sldId id="294" r:id="rId4"/>
    <p:sldId id="326" r:id="rId5"/>
    <p:sldId id="325" r:id="rId6"/>
    <p:sldId id="323" r:id="rId7"/>
    <p:sldId id="324" r:id="rId8"/>
    <p:sldId id="327" r:id="rId9"/>
    <p:sldId id="330" r:id="rId10"/>
    <p:sldId id="322" r:id="rId11"/>
    <p:sldId id="426" r:id="rId12"/>
    <p:sldId id="328" r:id="rId13"/>
    <p:sldId id="299" r:id="rId14"/>
    <p:sldId id="382" r:id="rId15"/>
    <p:sldId id="447" r:id="rId16"/>
    <p:sldId id="445" r:id="rId17"/>
    <p:sldId id="584" r:id="rId18"/>
    <p:sldId id="586" r:id="rId19"/>
    <p:sldId id="587" r:id="rId20"/>
    <p:sldId id="448" r:id="rId21"/>
    <p:sldId id="450" r:id="rId22"/>
    <p:sldId id="585" r:id="rId23"/>
    <p:sldId id="452" r:id="rId24"/>
    <p:sldId id="449" r:id="rId25"/>
    <p:sldId id="446" r:id="rId26"/>
    <p:sldId id="553" r:id="rId27"/>
    <p:sldId id="573" r:id="rId28"/>
    <p:sldId id="588" r:id="rId29"/>
    <p:sldId id="456" r:id="rId30"/>
    <p:sldId id="574" r:id="rId31"/>
    <p:sldId id="457" r:id="rId32"/>
    <p:sldId id="458" r:id="rId33"/>
    <p:sldId id="460" r:id="rId34"/>
    <p:sldId id="462" r:id="rId35"/>
    <p:sldId id="463" r:id="rId36"/>
    <p:sldId id="603" r:id="rId37"/>
    <p:sldId id="582" r:id="rId38"/>
    <p:sldId id="464" r:id="rId39"/>
    <p:sldId id="465" r:id="rId40"/>
    <p:sldId id="466" r:id="rId41"/>
    <p:sldId id="617" r:id="rId42"/>
    <p:sldId id="590" r:id="rId43"/>
    <p:sldId id="478" r:id="rId44"/>
    <p:sldId id="467" r:id="rId45"/>
    <p:sldId id="468" r:id="rId46"/>
    <p:sldId id="469" r:id="rId47"/>
    <p:sldId id="470" r:id="rId48"/>
    <p:sldId id="471" r:id="rId49"/>
    <p:sldId id="472" r:id="rId50"/>
    <p:sldId id="475" r:id="rId51"/>
    <p:sldId id="473" r:id="rId52"/>
    <p:sldId id="480" r:id="rId53"/>
    <p:sldId id="575" r:id="rId54"/>
    <p:sldId id="474" r:id="rId55"/>
    <p:sldId id="554" r:id="rId56"/>
    <p:sldId id="476" r:id="rId57"/>
    <p:sldId id="459" r:id="rId58"/>
    <p:sldId id="280" r:id="rId59"/>
    <p:sldId id="281" r:id="rId60"/>
    <p:sldId id="310" r:id="rId61"/>
    <p:sldId id="311" r:id="rId62"/>
    <p:sldId id="290" r:id="rId63"/>
    <p:sldId id="477" r:id="rId64"/>
    <p:sldId id="555" r:id="rId65"/>
    <p:sldId id="315" r:id="rId66"/>
    <p:sldId id="316" r:id="rId67"/>
    <p:sldId id="621" r:id="rId68"/>
    <p:sldId id="556" r:id="rId69"/>
    <p:sldId id="557" r:id="rId70"/>
    <p:sldId id="429" r:id="rId71"/>
    <p:sldId id="618" r:id="rId72"/>
    <p:sldId id="619" r:id="rId73"/>
    <p:sldId id="318" r:id="rId74"/>
    <p:sldId id="596" r:id="rId75"/>
    <p:sldId id="591" r:id="rId76"/>
    <p:sldId id="558" r:id="rId77"/>
    <p:sldId id="559" r:id="rId78"/>
    <p:sldId id="313" r:id="rId79"/>
    <p:sldId id="317" r:id="rId80"/>
    <p:sldId id="563" r:id="rId81"/>
    <p:sldId id="562" r:id="rId82"/>
    <p:sldId id="561" r:id="rId83"/>
    <p:sldId id="312" r:id="rId84"/>
    <p:sldId id="430" r:id="rId85"/>
    <p:sldId id="597" r:id="rId86"/>
    <p:sldId id="481" r:id="rId87"/>
    <p:sldId id="482" r:id="rId88"/>
    <p:sldId id="564" r:id="rId89"/>
    <p:sldId id="282" r:id="rId90"/>
    <p:sldId id="283" r:id="rId91"/>
    <p:sldId id="305" r:id="rId92"/>
    <p:sldId id="284" r:id="rId93"/>
    <p:sldId id="306" r:id="rId94"/>
    <p:sldId id="483" r:id="rId95"/>
    <p:sldId id="432" r:id="rId96"/>
    <p:sldId id="307" r:id="rId97"/>
    <p:sldId id="309" r:id="rId98"/>
    <p:sldId id="308" r:id="rId99"/>
    <p:sldId id="314" r:id="rId100"/>
    <p:sldId id="436" r:id="rId101"/>
    <p:sldId id="484" r:id="rId102"/>
    <p:sldId id="565" r:id="rId103"/>
    <p:sldId id="615" r:id="rId104"/>
    <p:sldId id="616" r:id="rId105"/>
    <p:sldId id="485" r:id="rId106"/>
    <p:sldId id="437" r:id="rId107"/>
    <p:sldId id="487" r:id="rId108"/>
    <p:sldId id="488" r:id="rId109"/>
    <p:sldId id="490" r:id="rId110"/>
    <p:sldId id="486" r:id="rId111"/>
    <p:sldId id="337" r:id="rId112"/>
    <p:sldId id="287" r:id="rId113"/>
    <p:sldId id="295" r:id="rId114"/>
    <p:sldId id="338" r:id="rId115"/>
    <p:sldId id="496" r:id="rId116"/>
    <p:sldId id="589" r:id="rId117"/>
    <p:sldId id="592" r:id="rId118"/>
    <p:sldId id="572" r:id="rId119"/>
    <p:sldId id="285" r:id="rId120"/>
    <p:sldId id="593" r:id="rId121"/>
    <p:sldId id="594" r:id="rId122"/>
    <p:sldId id="620" r:id="rId123"/>
    <p:sldId id="286" r:id="rId124"/>
    <p:sldId id="612" r:id="rId125"/>
    <p:sldId id="613" r:id="rId126"/>
    <p:sldId id="614" r:id="rId127"/>
    <p:sldId id="336" r:id="rId128"/>
    <p:sldId id="576" r:id="rId129"/>
    <p:sldId id="567" r:id="rId130"/>
    <p:sldId id="568" r:id="rId131"/>
    <p:sldId id="569" r:id="rId132"/>
    <p:sldId id="570" r:id="rId133"/>
    <p:sldId id="611" r:id="rId134"/>
    <p:sldId id="571" r:id="rId135"/>
    <p:sldId id="598" r:id="rId136"/>
    <p:sldId id="599" r:id="rId137"/>
    <p:sldId id="395" r:id="rId138"/>
    <p:sldId id="577" r:id="rId139"/>
    <p:sldId id="367" r:id="rId140"/>
    <p:sldId id="492" r:id="rId141"/>
    <p:sldId id="369" r:id="rId142"/>
    <p:sldId id="601" r:id="rId143"/>
    <p:sldId id="602" r:id="rId144"/>
    <p:sldId id="604" r:id="rId145"/>
    <p:sldId id="605" r:id="rId146"/>
    <p:sldId id="606" r:id="rId147"/>
    <p:sldId id="607" r:id="rId148"/>
    <p:sldId id="609" r:id="rId149"/>
    <p:sldId id="610" r:id="rId150"/>
    <p:sldId id="624" r:id="rId151"/>
    <p:sldId id="622" r:id="rId152"/>
    <p:sldId id="623" r:id="rId153"/>
    <p:sldId id="600" r:id="rId154"/>
    <p:sldId id="370" r:id="rId155"/>
    <p:sldId id="371" r:id="rId156"/>
    <p:sldId id="372" r:id="rId157"/>
    <p:sldId id="493" r:id="rId158"/>
    <p:sldId id="494" r:id="rId159"/>
    <p:sldId id="495" r:id="rId160"/>
    <p:sldId id="378" r:id="rId161"/>
    <p:sldId id="626" r:id="rId162"/>
    <p:sldId id="403" r:id="rId163"/>
    <p:sldId id="627" r:id="rId164"/>
    <p:sldId id="628" r:id="rId165"/>
    <p:sldId id="625" r:id="rId166"/>
    <p:sldId id="578" r:id="rId167"/>
    <p:sldId id="379" r:id="rId168"/>
    <p:sldId id="380" r:id="rId169"/>
    <p:sldId id="502" r:id="rId170"/>
    <p:sldId id="503" r:id="rId171"/>
    <p:sldId id="504" r:id="rId172"/>
    <p:sldId id="505" r:id="rId173"/>
    <p:sldId id="506" r:id="rId174"/>
    <p:sldId id="507" r:id="rId175"/>
    <p:sldId id="508" r:id="rId176"/>
    <p:sldId id="509" r:id="rId177"/>
    <p:sldId id="510" r:id="rId178"/>
    <p:sldId id="608" r:id="rId179"/>
    <p:sldId id="511" r:id="rId180"/>
    <p:sldId id="512" r:id="rId181"/>
    <p:sldId id="513" r:id="rId182"/>
    <p:sldId id="514" r:id="rId183"/>
    <p:sldId id="515" r:id="rId184"/>
    <p:sldId id="517" r:id="rId185"/>
    <p:sldId id="516" r:id="rId186"/>
    <p:sldId id="579" r:id="rId187"/>
    <p:sldId id="531" r:id="rId188"/>
    <p:sldId id="518" r:id="rId189"/>
    <p:sldId id="519" r:id="rId190"/>
    <p:sldId id="520" r:id="rId191"/>
    <p:sldId id="521" r:id="rId192"/>
    <p:sldId id="595" r:id="rId193"/>
    <p:sldId id="522" r:id="rId194"/>
    <p:sldId id="523" r:id="rId195"/>
    <p:sldId id="524" r:id="rId196"/>
    <p:sldId id="580" r:id="rId197"/>
    <p:sldId id="543" r:id="rId198"/>
    <p:sldId id="544" r:id="rId199"/>
    <p:sldId id="545" r:id="rId200"/>
    <p:sldId id="546" r:id="rId201"/>
    <p:sldId id="547" r:id="rId202"/>
    <p:sldId id="548" r:id="rId203"/>
    <p:sldId id="549" r:id="rId204"/>
    <p:sldId id="550" r:id="rId205"/>
    <p:sldId id="551" r:id="rId206"/>
    <p:sldId id="552" r:id="rId207"/>
    <p:sldId id="542" r:id="rId208"/>
    <p:sldId id="525" r:id="rId209"/>
    <p:sldId id="526" r:id="rId210"/>
    <p:sldId id="527" r:id="rId211"/>
    <p:sldId id="528" r:id="rId212"/>
    <p:sldId id="529" r:id="rId213"/>
    <p:sldId id="530" r:id="rId214"/>
  </p:sldIdLst>
  <p:sldSz cx="9144000" cy="6858000" type="screen4x3"/>
  <p:notesSz cx="6858000" cy="9144000"/>
  <p:embeddedFontLst>
    <p:embeddedFont>
      <p:font typeface="Constantia" panose="02030602050306030303" pitchFamily="18" charset="0"/>
      <p:regular r:id="rId216"/>
      <p:bold r:id="rId217"/>
      <p:italic r:id="rId218"/>
      <p:boldItalic r:id="rId219"/>
    </p:embeddedFont>
    <p:embeddedFont>
      <p:font typeface="Calibri Light" panose="020F0302020204030204" pitchFamily="34" charset="0"/>
      <p:regular r:id="rId220"/>
      <p:italic r:id="rId221"/>
    </p:embeddedFont>
    <p:embeddedFont>
      <p:font typeface="Calibri" panose="020F0502020204030204" pitchFamily="34" charset="0"/>
      <p:regular r:id="rId222"/>
      <p:bold r:id="rId223"/>
      <p:italic r:id="rId224"/>
      <p:boldItalic r:id="rId225"/>
    </p:embeddedFont>
    <p:embeddedFont>
      <p:font typeface="Americana" pitchFamily="2" charset="0"/>
      <p:regular r:id="rId226"/>
      <p:bold r:id="rId227"/>
      <p:italic r:id="rId2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45" autoAdjust="0"/>
    <p:restoredTop sz="84162" autoAdjust="0"/>
  </p:normalViewPr>
  <p:slideViewPr>
    <p:cSldViewPr snapToGrid="0">
      <p:cViewPr varScale="1">
        <p:scale>
          <a:sx n="58" d="100"/>
          <a:sy n="58" d="100"/>
        </p:scale>
        <p:origin x="1008" y="28"/>
      </p:cViewPr>
      <p:guideLst>
        <p:guide orient="horz" pos="2160"/>
        <p:guide pos="2880"/>
      </p:guideLst>
    </p:cSldViewPr>
  </p:slideViewPr>
  <p:notesTextViewPr>
    <p:cViewPr>
      <p:scale>
        <a:sx n="1" d="1"/>
        <a:sy n="1" d="1"/>
      </p:scale>
      <p:origin x="0" y="0"/>
    </p:cViewPr>
  </p:notesTextViewPr>
  <p:notesViewPr>
    <p:cSldViewPr snapToGrid="0">
      <p:cViewPr varScale="1">
        <p:scale>
          <a:sx n="50" d="100"/>
          <a:sy n="50" d="100"/>
        </p:scale>
        <p:origin x="1088" y="4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font" Target="fonts/font11.fntdata"/><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font" Target="fonts/font1.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27" Type="http://schemas.openxmlformats.org/officeDocument/2006/relationships/font" Target="fonts/font12.fntdata"/><Relationship Id="rId201" Type="http://schemas.openxmlformats.org/officeDocument/2006/relationships/slide" Target="slides/slide198.xml"/><Relationship Id="rId222" Type="http://schemas.openxmlformats.org/officeDocument/2006/relationships/font" Target="fonts/font7.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font" Target="fonts/font8.fntdata"/><Relationship Id="rId228" Type="http://schemas.openxmlformats.org/officeDocument/2006/relationships/font" Target="fonts/font13.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presProps" Target="presProps.xml"/><Relationship Id="rId19" Type="http://schemas.openxmlformats.org/officeDocument/2006/relationships/slide" Target="slides/slide16.xml"/><Relationship Id="rId224" Type="http://schemas.openxmlformats.org/officeDocument/2006/relationships/font" Target="fonts/font9.fntdata"/><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font" Target="fonts/font4.fntdata"/><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viewProps" Target="view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font" Target="fonts/font5.fntdata"/><Relationship Id="rId225" Type="http://schemas.openxmlformats.org/officeDocument/2006/relationships/font" Target="fonts/font10.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notesMaster" Target="notesMasters/notesMaster1.xml"/><Relationship Id="rId26" Type="http://schemas.openxmlformats.org/officeDocument/2006/relationships/slide" Target="slides/slide23.xml"/><Relationship Id="rId231" Type="http://schemas.openxmlformats.org/officeDocument/2006/relationships/theme" Target="theme/theme1.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font" Target="fonts/font6.fntdata"/><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law.cornell.edu/uscode/text/25/1685"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fns-prod.azureedge.net/sites/default/files/cn/SP42_CACFP19_SFSP21-2015os.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revisor.mn.gov/rules/4626.0160/"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205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5347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Talk</a:t>
            </a:r>
            <a:r>
              <a:rPr lang="en-US" baseline="0" dirty="0" smtClean="0"/>
              <a:t> about removing fear of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39861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You bake</a:t>
            </a:r>
            <a:r>
              <a:rPr lang="en-US" baseline="0" dirty="0" smtClean="0"/>
              <a:t> a wedding cake for your niece’s wedding. The niece’s maid of honor loves the cake and asks if you would make one for her wedding in three months. She will pay you for it. You can sell that one cake without a license. If you wind up with ten more wedding cake orders after that, you probably had better get registered as a Cottage Food Producer.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34447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A high school softball</a:t>
            </a:r>
            <a:r>
              <a:rPr lang="en-US" baseline="0" dirty="0" smtClean="0"/>
              <a:t> team holds a bake sale as a fundraiser to buy new bats. They have the bake sale once a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Guideline from MDA: if your organization holds a bake sale more than 4 times</a:t>
            </a:r>
            <a:r>
              <a:rPr lang="en-US" baseline="0" dirty="0" smtClean="0"/>
              <a:t> per year, they view that as “regularly engaged in food business.”</a:t>
            </a:r>
            <a:endParaRPr lang="en-US" dirty="0" smtClean="0"/>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51139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someone</a:t>
            </a:r>
            <a:r>
              <a:rPr lang="en-US" baseline="0" dirty="0" smtClean="0"/>
              <a:t> with one type of business like a hardware store wants to have a couple of boxes of candy bars up in the check-out lane for customers to buy, they don’t need a license to sell the candy. However, if the hardware store owner wants to participate in a local street festival by setting up a stand to sell ice cream cones, the stand is now the food business. The stand would need a special event food stand license. If you have a festival booth to sell artfully carved pieces of wood and you sell a few candy bars or bottles of water on the side, this exclusion would apply.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14497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Prior</a:t>
            </a:r>
            <a:r>
              <a:rPr lang="en-US" baseline="0" dirty="0" smtClean="0"/>
              <a:t> to 2014, if you wanted to offer food samples at a farmers’ market or festival, you had to get a license. This exemption was passed in 2014. It’s limited to farmers’ markets and community events (“community event” is not defined).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9218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restricted to farmers’ markets and community events.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19021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You can use a gravity-fed reservoir</a:t>
            </a:r>
            <a:r>
              <a:rPr lang="en-US" baseline="0" dirty="0" smtClean="0"/>
              <a:t> for a handwashing station, and three basins to wash, rinse, and sanitize wares. Alternatively, you can bring enough clean utensils, bowls, etc. that you can keep swapping out clean for dirty during the event, and then take everything back to a kitchen facility for washing-up. Even though you do not need a license, you need to attend to food safety. If an inspector happens by and asks about your sampling, you need to be prepared to describe your sampling procedure and how you adhere to the special event food stand requirements.</a:t>
            </a:r>
          </a:p>
          <a:p>
            <a:pPr marL="0" lvl="0" indent="0" rtl="0">
              <a:spcBef>
                <a:spcPts val="0"/>
              </a:spcBef>
              <a:spcAft>
                <a:spcPts val="0"/>
              </a:spcAft>
              <a:buNone/>
            </a:pPr>
            <a:endParaRPr lang="en-US" sz="1800" b="0" i="0" u="none" strike="noStrike" cap="none" baseline="0" dirty="0" smtClean="0">
              <a:solidFill>
                <a:srgbClr val="000000"/>
              </a:solidFill>
              <a:effectLst/>
              <a:latin typeface="Arial"/>
              <a:ea typeface="Arial"/>
              <a:cs typeface="Arial"/>
              <a:sym typeface="Arial"/>
            </a:endParaRPr>
          </a:p>
          <a:p>
            <a:pPr marL="0" lvl="0" indent="0" rtl="0">
              <a:spcBef>
                <a:spcPts val="0"/>
              </a:spcBef>
              <a:spcAft>
                <a:spcPts val="0"/>
              </a:spcAft>
              <a:buNone/>
            </a:pPr>
            <a:r>
              <a:rPr lang="en-US" sz="1800" b="0" i="0" u="none" strike="noStrike" cap="none" dirty="0" smtClean="0">
                <a:solidFill>
                  <a:srgbClr val="000000"/>
                </a:solidFill>
                <a:effectLst/>
                <a:latin typeface="Arial"/>
                <a:ea typeface="Arial"/>
                <a:cs typeface="Arial"/>
                <a:sym typeface="Arial"/>
              </a:rPr>
              <a:t>This ware-washing provision is one of those how-to-read-statute-and-Rule situations. The Food Sampling exemption says you have to follow Minnesota Rules 4626.1855, but not Part P.</a:t>
            </a:r>
          </a:p>
          <a:p>
            <a:pPr marL="0" lvl="0" indent="0" rtl="0">
              <a:spcBef>
                <a:spcPts val="0"/>
              </a:spcBef>
              <a:spcAft>
                <a:spcPts val="0"/>
              </a:spcAft>
              <a:buNone/>
            </a:pPr>
            <a:endParaRPr lang="en-US" sz="1800" b="0" i="0" u="none" strike="noStrike" cap="none" dirty="0" smtClean="0">
              <a:solidFill>
                <a:srgbClr val="000000"/>
              </a:solidFill>
              <a:effectLst/>
              <a:latin typeface="Arial"/>
              <a:ea typeface="Arial"/>
              <a:cs typeface="Arial"/>
              <a:sym typeface="Arial"/>
            </a:endParaRPr>
          </a:p>
          <a:p>
            <a:pPr marL="0" lvl="0" indent="0" rtl="0">
              <a:spcBef>
                <a:spcPts val="0"/>
              </a:spcBef>
              <a:spcAft>
                <a:spcPts val="0"/>
              </a:spcAft>
              <a:buNone/>
            </a:pPr>
            <a:r>
              <a:rPr lang="en-US" sz="1800" b="0" i="0" u="none" strike="noStrike" cap="none" dirty="0" smtClean="0">
                <a:solidFill>
                  <a:srgbClr val="000000"/>
                </a:solidFill>
                <a:effectLst/>
                <a:latin typeface="Arial"/>
                <a:ea typeface="Arial"/>
                <a:cs typeface="Arial"/>
                <a:sym typeface="Arial"/>
              </a:rPr>
              <a:t>Part P says stands that are disassembled after each event can use three containers for wash, rinse, and sanitize of wares (instead of triple-wash sinks and pressurized hot water) ONLY IF the only foods served are beverages from dispenser, pre-packaged non-potentially hazardous foods, prepackaged foods cooked to order, or precut foods obtained from a licensed facility.</a:t>
            </a:r>
          </a:p>
          <a:p>
            <a:pPr marL="0" lvl="0" indent="0" rtl="0">
              <a:spcBef>
                <a:spcPts val="0"/>
              </a:spcBef>
              <a:spcAft>
                <a:spcPts val="0"/>
              </a:spcAft>
              <a:buNone/>
            </a:pPr>
            <a:endParaRPr lang="en-US" sz="1800" b="0" i="0" u="none" strike="noStrike" cap="none" dirty="0" smtClean="0">
              <a:solidFill>
                <a:srgbClr val="000000"/>
              </a:solidFill>
              <a:effectLst/>
              <a:latin typeface="Arial"/>
              <a:ea typeface="Arial"/>
              <a:cs typeface="Arial"/>
              <a:sym typeface="Arial"/>
            </a:endParaRPr>
          </a:p>
          <a:p>
            <a:pPr marL="0" lvl="0" indent="0" rtl="0">
              <a:spcBef>
                <a:spcPts val="0"/>
              </a:spcBef>
              <a:spcAft>
                <a:spcPts val="0"/>
              </a:spcAft>
              <a:buNone/>
            </a:pPr>
            <a:r>
              <a:rPr lang="en-US" sz="1800" b="0" i="0" u="none" strike="noStrike" cap="none" dirty="0" smtClean="0">
                <a:solidFill>
                  <a:srgbClr val="000000"/>
                </a:solidFill>
                <a:effectLst/>
                <a:latin typeface="Arial"/>
                <a:ea typeface="Arial"/>
                <a:cs typeface="Arial"/>
                <a:sym typeface="Arial"/>
              </a:rPr>
              <a:t>Because the food sampling statute says that Part P in the Rule does not apply to food sampling, that means food sampling can involve any kind of food without triggering the requirement for pressurized hot water and triple-wash stainless steel sinks.</a:t>
            </a:r>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56355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a:t>
            </a:r>
            <a:r>
              <a:rPr lang="en-US" baseline="0" dirty="0" smtClean="0"/>
              <a:t> simple handwashing station with a gravity system for water delivery. You need to have a flip-type spout that will stay open on its own so you can rub both hands together in the stream of water, rather than having to hold a push-button with one hand. The waste water must be collected and dumped into a sanitary sewer. It is not to be emptied out on the ground. Water for handwashing must be between 70o and 110o F, so in cooler weather you will need an insulated thermos-type of water reservoir. There is no scientific evidence that water has better inherent cleaning properties in the 70 to 110 degree range, but people are more likely to hold their hands in the water stream for a sufficient amount of time (20 seconds) at those temps.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107</a:t>
            </a:fld>
            <a:endParaRPr lang="en-US"/>
          </a:p>
        </p:txBody>
      </p:sp>
    </p:spTree>
    <p:extLst>
      <p:ext uri="{BB962C8B-B14F-4D97-AF65-F5344CB8AC3E}">
        <p14:creationId xmlns:p14="http://schemas.microsoft.com/office/powerpoint/2010/main" val="42256759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Prior</a:t>
            </a:r>
            <a:r>
              <a:rPr lang="en-US" baseline="0" dirty="0" smtClean="0"/>
              <a:t> to 2015, similar exemptions existed. These were the non-potentially hazardous food exemption (“Bread Bill”) and the Pickle Bill. Both of those got rolled into the Cottage Food Law in 2015.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6561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a:t>
            </a:r>
            <a:r>
              <a:rPr lang="en-US" baseline="0" dirty="0" smtClean="0"/>
              <a:t> Cottage Food exemption applies to individuals. Training materials are at about the 6</a:t>
            </a:r>
            <a:r>
              <a:rPr lang="en-US" baseline="30000" dirty="0" smtClean="0"/>
              <a:t>th</a:t>
            </a:r>
            <a:r>
              <a:rPr lang="en-US" baseline="0" dirty="0" smtClean="0"/>
              <a:t>-grade level, so a 12-year-old should be able to read and understand them. A family with two parents and two children over the age of 12 could have four individuals registered, all four could claim the $18,000 sales cap, and as a family they could sell $72,000 in Cottage Food product per year. </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177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All of the reference materials shown on the next slides, plus</a:t>
            </a:r>
            <a:r>
              <a:rPr lang="en-US" baseline="0" dirty="0" smtClean="0"/>
              <a:t> more, are listed in your Resources list and included in the binder and flash drive. All are available for free online.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5728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cea8942f7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Note additional</a:t>
            </a:r>
            <a:r>
              <a:rPr lang="en-US" baseline="0" dirty="0" smtClean="0"/>
              <a:t> one-time plan review fee for building a facility.</a:t>
            </a:r>
          </a:p>
          <a:p>
            <a:pPr marL="0" lvl="0" indent="0" rtl="0">
              <a:spcBef>
                <a:spcPts val="0"/>
              </a:spcBef>
              <a:spcAft>
                <a:spcPts val="0"/>
              </a:spcAft>
              <a:buNone/>
            </a:pPr>
            <a:endParaRPr dirty="0"/>
          </a:p>
        </p:txBody>
      </p:sp>
      <p:sp>
        <p:nvSpPr>
          <p:cNvPr id="373" name="Google Shape;373;g3cea8942f7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start with Product of the Farm, a license requirement is </a:t>
            </a:r>
            <a:r>
              <a:rPr lang="en-US" dirty="0"/>
              <a:t>triggered by addition of off-farm </a:t>
            </a:r>
            <a:r>
              <a:rPr lang="en-US" dirty="0" smtClean="0"/>
              <a:t>ingredients – but you may</a:t>
            </a:r>
            <a:r>
              <a:rPr lang="en-US" baseline="0" dirty="0" smtClean="0"/>
              <a:t> be able to use the Cottage Food Exemption from licensing. </a:t>
            </a:r>
            <a:endParaRPr lang="en-US" dirty="0" smtClean="0"/>
          </a:p>
          <a:p>
            <a:pPr marL="0" lvl="0" indent="0" rtl="0">
              <a:spcBef>
                <a:spcPts val="0"/>
              </a:spcBef>
              <a:spcAft>
                <a:spcPts val="0"/>
              </a:spcAft>
              <a:buNone/>
            </a:pPr>
            <a:r>
              <a:rPr lang="en-US" dirty="0" smtClean="0"/>
              <a:t>Don’t mix product: Cottage Food and non-Cottage</a:t>
            </a:r>
            <a:r>
              <a:rPr lang="en-US" baseline="0" dirty="0" smtClean="0"/>
              <a:t> Food. To a reasonable observer, is must be clear which is homemade and which is under a license. </a:t>
            </a:r>
          </a:p>
          <a:p>
            <a:pPr marL="0" lvl="0" indent="0" rtl="0">
              <a:spcBef>
                <a:spcPts val="0"/>
              </a:spcBef>
              <a:spcAft>
                <a:spcPts val="0"/>
              </a:spcAft>
              <a:buNone/>
            </a:pPr>
            <a:r>
              <a:rPr lang="en-US" baseline="0" dirty="0" smtClean="0"/>
              <a:t>PRODUCTS have to fall under just one exemption, exclusion, or license. PEOPLE can have more than one role in their life. It gets tricky when the same person makes some products under a license and some under a Cottage Food exemption.</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1194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a:t>
            </a:r>
            <a:r>
              <a:rPr lang="en-US" baseline="0" dirty="0" smtClean="0"/>
              <a:t> food businesses or institutions want to buy your product, or your sales are going past $18,000 per year, you can get a license. </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54170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4163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Example:</a:t>
            </a:r>
            <a:r>
              <a:rPr lang="en-US" baseline="0" dirty="0" smtClean="0"/>
              <a:t> dried herbs. You can do dried herb blends in your private residence kitchen under the Cottage Food Law, and you could even add off-farm ingredients to the blend, but there’s a sales cap. If you want to do it as Product of the Farm, there’s no sales cap but you can’t add off-farm ingredients and you can’t do it in your private residence kitchen.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50159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There’s always an exception. Anything sold at farmers’ markets or community events is</a:t>
            </a:r>
            <a:r>
              <a:rPr lang="en-US" baseline="0" dirty="0" smtClean="0"/>
              <a:t> subject to the sampling &amp; demonstration exemption. That is an exemption restricted by venue rather than by product type.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83863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568991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cea8942f7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54" name="Google Shape;354;g3cea8942f7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 time a</a:t>
            </a:r>
            <a:r>
              <a:rPr lang="en-US" baseline="0" dirty="0" smtClean="0"/>
              <a:t> food product changes hands in Minnesota in the public sphere counts as a “sale,” whether or not money is involved. As soon as you put a toe outside of the line of an exemption, you don’t have it anymore.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78502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Donated food must be eligible to be sold, with only a few </a:t>
            </a:r>
            <a:r>
              <a:rPr lang="en-US" baseline="0" dirty="0" smtClean="0"/>
              <a:t>limited exceptions. The Venison donation program is regulated and the venison must go through approved processing plants. Wild game donations have requirements for sanitary facilities and handling of the meat.</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1109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This can</a:t>
            </a:r>
            <a:r>
              <a:rPr lang="en-US" baseline="0" dirty="0" smtClean="0"/>
              <a:t> be a useful diagram to set the boundaries of what we mean by “local food.” There are large corporations with national and global reach that have Minnesota as their headquarters location, and sometimes there are questions about why those aren’t considered “local food.” This diagram and the accompanying text provide a basis for us to say that local food means direct sales from farmers to consumers, and sales by farmers to strategic partners in supply chain relationships that maintain some of the identity of the product as it moves from farmer to consumer.</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64188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 to be donated must either</a:t>
            </a:r>
            <a:r>
              <a:rPr lang="en-US" baseline="0" dirty="0" smtClean="0"/>
              <a:t> be eligible to be sold, or must </a:t>
            </a:r>
            <a:r>
              <a:rPr lang="en-US" u="sng" baseline="0" dirty="0" smtClean="0"/>
              <a:t>exactly</a:t>
            </a:r>
            <a:r>
              <a:rPr lang="en-US" baseline="0" dirty="0" smtClean="0"/>
              <a:t> meet the requirements of one of</a:t>
            </a:r>
            <a:r>
              <a:rPr lang="en-US" dirty="0" smtClean="0"/>
              <a:t> the specific examples on the previous slide.</a:t>
            </a:r>
            <a:r>
              <a:rPr lang="en-US" baseline="0" dirty="0" smtClean="0"/>
              <a:t> For instance, Cottage Food can only be donated to a fundraiser for a charitable organization. It can’t be donated to a licensed food business such as a Special Event Food Stand.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6639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License requirement </a:t>
            </a:r>
            <a:r>
              <a:rPr lang="en-US" dirty="0"/>
              <a:t>triggered by product distribution by someone other than the farmer who grew it. </a:t>
            </a:r>
            <a:endParaRPr lang="en-US" dirty="0" smtClean="0"/>
          </a:p>
          <a:p>
            <a:pPr marL="0" lvl="0" indent="0" rtl="0">
              <a:spcBef>
                <a:spcPts val="0"/>
              </a:spcBef>
              <a:spcAft>
                <a:spcPts val="0"/>
              </a:spcAft>
              <a:buNone/>
            </a:pPr>
            <a:r>
              <a:rPr lang="en-US" dirty="0" smtClean="0"/>
              <a:t>Wholesale</a:t>
            </a:r>
            <a:r>
              <a:rPr lang="en-US" baseline="0" dirty="0" smtClean="0"/>
              <a:t> distributors MAY have to also have a Wholesale Produce Dealer license to buy and resell produce, poultry and egg products, and milk.</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People who buy and re-sell</a:t>
            </a:r>
            <a:r>
              <a:rPr lang="en-US" baseline="0" dirty="0" smtClean="0"/>
              <a:t> farm products MAY have to also have a Wholesale Produce Dealer license to buy and resell produce, poultry and egg products, and milk.</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117822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08298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a difference</a:t>
            </a:r>
            <a:r>
              <a:rPr lang="en-US" baseline="0" dirty="0" smtClean="0"/>
              <a:t> from the food license requirement, which applies anytime produce is handled, stored, or sold by someone other than the farmer who grew it. </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491833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smtClean="0"/>
              <a:t>License </a:t>
            </a:r>
            <a:r>
              <a:rPr lang="en-US" dirty="0"/>
              <a:t>requirement triggered by addition of off-farm ingredients</a:t>
            </a:r>
            <a:r>
              <a:rPr lang="en-US" dirty="0" smtClean="0"/>
              <a:t>. </a:t>
            </a:r>
            <a:r>
              <a:rPr lang="en-US" sz="1800" i="0" dirty="0" smtClean="0"/>
              <a:t>** NOTE!  Some of these product types can be made and sold to individuals under the Cottage Food exemption …BUT … If the items will be sold to a food business or food facility, they must be made under a license in an approved facility.</a:t>
            </a:r>
          </a:p>
          <a:p>
            <a:pPr marL="0" lvl="0" indent="0" rtl="0">
              <a:spcBef>
                <a:spcPts val="0"/>
              </a:spcBef>
              <a:spcAft>
                <a:spcPts val="0"/>
              </a:spcAft>
              <a:buNone/>
            </a:pPr>
            <a:endParaRPr lang="en-US" dirty="0" smtClean="0"/>
          </a:p>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7922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70147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51728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Private wells can be approved sources of water for rural food businesses,</a:t>
            </a:r>
            <a:r>
              <a:rPr lang="en-US" baseline="0" dirty="0" smtClean="0"/>
              <a:t> provided conditions are met.</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20230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farms often run into situations of animals being housed too close to a well head. Land uses near the well head</a:t>
            </a:r>
            <a:r>
              <a:rPr lang="en-US" baseline="0" dirty="0" smtClean="0"/>
              <a:t> can change over time; one of the most common is that animal pens may be added too close to a well sometime after the well has been installed.</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4023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series of publications covers in great detail all</a:t>
            </a:r>
            <a:r>
              <a:rPr lang="en-US" baseline="0" dirty="0" smtClean="0"/>
              <a:t> of the legal pathways for farmers to sell their meat, poultry, eggs, and produce. These were created in close consultation with MDA and MDH regulatory staff.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a:t>
            </a:fld>
            <a:endParaRPr lang="en-US"/>
          </a:p>
        </p:txBody>
      </p:sp>
    </p:spTree>
    <p:extLst>
      <p:ext uri="{BB962C8B-B14F-4D97-AF65-F5344CB8AC3E}">
        <p14:creationId xmlns:p14="http://schemas.microsoft.com/office/powerpoint/2010/main" val="292879733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serve more than 25 people on fewer than</a:t>
            </a:r>
            <a:r>
              <a:rPr lang="en-US" baseline="0" dirty="0" smtClean="0"/>
              <a:t> 60 days per year, </a:t>
            </a:r>
          </a:p>
          <a:p>
            <a:pPr marL="0" lvl="0" indent="0" rtl="0">
              <a:spcBef>
                <a:spcPts val="0"/>
              </a:spcBef>
              <a:spcAft>
                <a:spcPts val="0"/>
              </a:spcAft>
              <a:buNone/>
            </a:pPr>
            <a:r>
              <a:rPr lang="en-US" baseline="0" dirty="0" smtClean="0"/>
              <a:t>Or fewer than 25 people on more than 60 days per year,</a:t>
            </a:r>
          </a:p>
          <a:p>
            <a:pPr marL="0" lvl="0" indent="0" rtl="0">
              <a:spcBef>
                <a:spcPts val="0"/>
              </a:spcBef>
              <a:spcAft>
                <a:spcPts val="0"/>
              </a:spcAft>
              <a:buNone/>
            </a:pPr>
            <a:r>
              <a:rPr lang="en-US" baseline="0" dirty="0" smtClean="0"/>
              <a:t>You’ll need to sort that out with your inspector. There’s a formula. </a:t>
            </a:r>
          </a:p>
          <a:p>
            <a:pPr marL="0" lvl="0" indent="0" rtl="0">
              <a:spcBef>
                <a:spcPts val="0"/>
              </a:spcBef>
              <a:spcAft>
                <a:spcPts val="0"/>
              </a:spcAft>
              <a:buNone/>
            </a:pPr>
            <a:r>
              <a:rPr lang="en-US" baseline="0" dirty="0" smtClean="0"/>
              <a:t>“Serving” means having those people physically present in the location. (see next slide)</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2183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“Serving” means having those people physically present in the location. Another example: a water bottling plant that produces 2 million bottles of water per year. The water going into the bottles doesn’t have to meet the public water supply standards unless the plant employs enough people to go over the threshold with people physically present at the plant.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73021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resource to look up your well and see</a:t>
            </a:r>
            <a:r>
              <a:rPr lang="en-US" baseline="0" dirty="0" smtClean="0"/>
              <a:t> if the state has a construction record for it.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132</a:t>
            </a:fld>
            <a:endParaRPr lang="en-US"/>
          </a:p>
        </p:txBody>
      </p:sp>
    </p:spTree>
    <p:extLst>
      <p:ext uri="{BB962C8B-B14F-4D97-AF65-F5344CB8AC3E}">
        <p14:creationId xmlns:p14="http://schemas.microsoft.com/office/powerpoint/2010/main" val="66484182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of the Well Index map with a well location that is so old it does not appear in the list of registered wells.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133</a:t>
            </a:fld>
            <a:endParaRPr lang="en-US"/>
          </a:p>
        </p:txBody>
      </p:sp>
    </p:spTree>
    <p:extLst>
      <p:ext uri="{BB962C8B-B14F-4D97-AF65-F5344CB8AC3E}">
        <p14:creationId xmlns:p14="http://schemas.microsoft.com/office/powerpoint/2010/main" val="39592032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 well location that</a:t>
            </a:r>
            <a:r>
              <a:rPr lang="en-US" baseline="0" dirty="0" smtClean="0"/>
              <a:t> is in the Minnesota Well Index. Information about the well’s elevation, depth, and use (domestic private well) pops up for the location.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134</a:t>
            </a:fld>
            <a:endParaRPr lang="en-US"/>
          </a:p>
        </p:txBody>
      </p:sp>
    </p:spTree>
    <p:extLst>
      <p:ext uri="{BB962C8B-B14F-4D97-AF65-F5344CB8AC3E}">
        <p14:creationId xmlns:p14="http://schemas.microsoft.com/office/powerpoint/2010/main" val="29142743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5654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 time a</a:t>
            </a:r>
            <a:r>
              <a:rPr lang="en-US" baseline="0" dirty="0" smtClean="0"/>
              <a:t> food product changes hands in Minnesota counts as a “sale,” whether or not money is involved.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367074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 is: “Do I need a license?” The answer is almost always</a:t>
            </a:r>
            <a:r>
              <a:rPr lang="en-US" baseline="0" dirty="0" smtClean="0"/>
              <a:t> “Yes.” This section comes out of the Come &amp; Get It! What You Need to Know to Serve Food on Your Farm book, which is included in the binders and on the flash drives.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73202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 Department</a:t>
            </a:r>
            <a:r>
              <a:rPr lang="en-US" baseline="0" dirty="0" smtClean="0"/>
              <a:t> of Health operates under Minnesota Statute 157.</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53703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Potlucks and private meals</a:t>
            </a:r>
            <a:r>
              <a:rPr lang="en-US" baseline="0" dirty="0" smtClean="0"/>
              <a:t> for family and friends do not require a license. If you are posting a public notice about a meal, charging for the meal, or having food prepared by someone other than the guests at the meal, it isn’t really a potluck and you should get a license.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139</a:t>
            </a:fld>
            <a:endParaRPr lang="en-US"/>
          </a:p>
        </p:txBody>
      </p:sp>
    </p:spTree>
    <p:extLst>
      <p:ext uri="{BB962C8B-B14F-4D97-AF65-F5344CB8AC3E}">
        <p14:creationId xmlns:p14="http://schemas.microsoft.com/office/powerpoint/2010/main" val="2097132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a:t>
            </a:r>
            <a:r>
              <a:rPr lang="en-US" baseline="0" dirty="0" smtClean="0"/>
              <a:t> MDA publications complement the Selling Minnesota guides. They cover the same products and laws, but these are intended for the buyers. They talk about approved sources of products, and only cover the legality of farmer sales to food facilities.</a:t>
            </a:r>
          </a:p>
          <a:p>
            <a:pPr marL="0" lvl="0" indent="0">
              <a:spcBef>
                <a:spcPts val="0"/>
              </a:spcBef>
              <a:spcAft>
                <a:spcPts val="0"/>
              </a:spcAft>
              <a:buNone/>
            </a:pPr>
            <a:r>
              <a:rPr lang="en-US" baseline="0" dirty="0" smtClean="0"/>
              <a:t>Food from Farms is a toolkit for local sourcing from multiple farmers. It is based on a Farm to School program, but is adaptable to other institutions, organizations, or businesses.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10486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 potluck is a meal shared</a:t>
            </a:r>
            <a:r>
              <a:rPr lang="en-US" baseline="0" dirty="0" smtClean="0"/>
              <a:t> by people who bring ready-to-eat dishes to share among the meal attendees.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76310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Potlucks can be organized</a:t>
            </a:r>
            <a:r>
              <a:rPr lang="en-US" baseline="0" dirty="0" smtClean="0"/>
              <a:t> by individuals, organizations, and schools; but not by any licensed food establishments other than schools. However, a potluck could be held within a licensed food establishment so long as it was organized by a different entity and the licensed food establishment’s kitchen was not used to prepare or hold any of the food.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447143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Minnesota’s “Church Lady Law” exempts faith-based organizations</a:t>
            </a:r>
            <a:r>
              <a:rPr lang="en-US" baseline="0" dirty="0" smtClean="0"/>
              <a:t> in their houses of worship from license requirements when they serve food to the public.</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07617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 law exempts faith-based organizations</a:t>
            </a:r>
            <a:r>
              <a:rPr lang="en-US" baseline="0" dirty="0" smtClean="0"/>
              <a:t> in their houses of worship from license requirements when they serve food to the </a:t>
            </a:r>
            <a:r>
              <a:rPr lang="en-US" baseline="0" dirty="0" smtClean="0"/>
              <a:t>public as part of weddings</a:t>
            </a:r>
            <a:r>
              <a:rPr lang="en-US" baseline="0" dirty="0" smtClean="0"/>
              <a:t>, funerals, and other gatherings with a religious or fellowship </a:t>
            </a:r>
            <a:r>
              <a:rPr lang="en-US" baseline="0" dirty="0" smtClean="0"/>
              <a:t>function.</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3819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12. It applies when food is served in the building intended for worship or religious purposes, or on the grounds associated with such a building. It does not apply to church-owned buildings at county fairs or the State Fair, or other food service that may take place at locations other than the house of worship. </a:t>
            </a:r>
          </a:p>
          <a:p>
            <a:pPr marL="0" lvl="0" indent="0" rtl="0">
              <a:spcBef>
                <a:spcPts val="0"/>
              </a:spcBef>
              <a:spcAft>
                <a:spcPts val="0"/>
              </a:spcAft>
              <a:buNone/>
            </a:pPr>
            <a:r>
              <a:rPr lang="en-US" baseline="0" dirty="0" smtClean="0"/>
              <a:t>It is not clear whether the exemption applies in situations where an organization not affiliated with the faith-based community uses the house of worship’s kitchen for food preparation or food service. As of May 2019, there was disagreement on that point among MDH food regulatory staff.</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1134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Cooking Safely for a Crowd</a:t>
            </a:r>
            <a:r>
              <a:rPr lang="en-US" baseline="0" dirty="0" smtClean="0"/>
              <a:t> training is specifically tailored to the Church Lady Law and the Fraternal, Sportsman, &amp; Patriotic Organization exemptions.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905648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7. The organization must control either people’s access to the event or the event agenda, or both; and the event can’t be a circus, festival, or fair. If the organization’s building has a licensed kitchen, that kitchen cannot be used at all for the non-licensed event.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517792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3.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10779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3.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201738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15. It was passed by the Minnesota Legislature in 2019 with the intent of allowing children under the age of 14 to legally operate lemonade stands. However, the final language passed does not include an age restriction and does not limit the types of food that can be sold.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1286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Anyone who wants to pick</a:t>
            </a:r>
            <a:r>
              <a:rPr lang="en-US" baseline="0" dirty="0" smtClean="0"/>
              <a:t> and sell wild mushrooms must take an accredited mushroom identification course, offered in MN by the MN Mycological Society. The new Minnesota Food Code that took effect January 1, 2019 requires that sellers of wild mushrooms to food facilities must have certification of having taken an approved mushroom identification course that includes use of actual specimens in the training. This is a new requirement and people who got previous training that didn’t include the actual specimens must re-take it.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2340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law</a:t>
            </a:r>
            <a:r>
              <a:rPr lang="en-US" baseline="0" dirty="0" smtClean="0"/>
              <a:t> is an exemption ONLY from M.S. 157 licensing requirements, which apply to food and beverage service. </a:t>
            </a:r>
          </a:p>
          <a:p>
            <a:pPr marL="0" lvl="0" indent="0" rtl="0">
              <a:spcBef>
                <a:spcPts val="0"/>
              </a:spcBef>
              <a:spcAft>
                <a:spcPts val="0"/>
              </a:spcAft>
              <a:buNone/>
            </a:pPr>
            <a:r>
              <a:rPr lang="en-US" baseline="0" dirty="0" smtClean="0"/>
              <a:t>It is not an exemption for public sales of raw or packaged agricultural products under the jurisdiction of the MDA.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02331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Potlucks and private meals</a:t>
            </a:r>
            <a:r>
              <a:rPr lang="en-US" baseline="0" dirty="0" smtClean="0"/>
              <a:t> for family and friends do not require a license. If you are posting a public notice about a meal, charging for the meal, or having food prepared by someone other than the guests at the meal, it isn’t really a potluck. If you don’t qualify for the small food stand exemption in M.S. 157.22 part 15, you should get a license.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151</a:t>
            </a:fld>
            <a:endParaRPr lang="en-US"/>
          </a:p>
        </p:txBody>
      </p:sp>
    </p:spTree>
    <p:extLst>
      <p:ext uri="{BB962C8B-B14F-4D97-AF65-F5344CB8AC3E}">
        <p14:creationId xmlns:p14="http://schemas.microsoft.com/office/powerpoint/2010/main" val="167553208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a:t>
            </a:r>
            <a:r>
              <a:rPr lang="en-US" baseline="0" dirty="0" smtClean="0"/>
              <a:t> income, including donations, will be less than $1,000 per year and you will have less than 21 days of operation, you don’t need a license.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152</a:t>
            </a:fld>
            <a:endParaRPr lang="en-US"/>
          </a:p>
        </p:txBody>
      </p:sp>
    </p:spTree>
    <p:extLst>
      <p:ext uri="{BB962C8B-B14F-4D97-AF65-F5344CB8AC3E}">
        <p14:creationId xmlns:p14="http://schemas.microsoft.com/office/powerpoint/2010/main" val="48634919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Canned soda and bags of peanuts</a:t>
            </a:r>
            <a:r>
              <a:rPr lang="en-US" baseline="0" dirty="0" smtClean="0"/>
              <a:t> were exempted from licensing requirements in order to accommodate the Twins baseball team.</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153</a:t>
            </a:fld>
            <a:endParaRPr lang="en-US"/>
          </a:p>
        </p:txBody>
      </p:sp>
    </p:spTree>
    <p:extLst>
      <p:ext uri="{BB962C8B-B14F-4D97-AF65-F5344CB8AC3E}">
        <p14:creationId xmlns:p14="http://schemas.microsoft.com/office/powerpoint/2010/main" val="118008479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154</a:t>
            </a:fld>
            <a:endParaRPr lang="en-US"/>
          </a:p>
        </p:txBody>
      </p:sp>
    </p:spTree>
    <p:extLst>
      <p:ext uri="{BB962C8B-B14F-4D97-AF65-F5344CB8AC3E}">
        <p14:creationId xmlns:p14="http://schemas.microsoft.com/office/powerpoint/2010/main" val="208213647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Catering</a:t>
            </a:r>
            <a:r>
              <a:rPr lang="en-US" baseline="0" dirty="0" smtClean="0"/>
              <a:t> b</a:t>
            </a:r>
            <a:r>
              <a:rPr lang="en-US" dirty="0" smtClean="0"/>
              <a:t>usiness open house with ornamental</a:t>
            </a:r>
            <a:r>
              <a:rPr lang="en-US" baseline="0" dirty="0" smtClean="0"/>
              <a:t> displays of fancy dessert tarts as decorations. People are likely to pick up and eat them, even if the event wasn’t advertised as food being served. The presence of the desserts that people can pick up serves to advertise the caterer’s abilities.</a:t>
            </a:r>
          </a:p>
          <a:p>
            <a:pPr marL="0" lvl="0" indent="0" rtl="0">
              <a:spcBef>
                <a:spcPts val="0"/>
              </a:spcBef>
              <a:spcAft>
                <a:spcPts val="0"/>
              </a:spcAft>
              <a:buNone/>
            </a:pPr>
            <a:r>
              <a:rPr lang="en-US" baseline="0" dirty="0" smtClean="0"/>
              <a:t>The 2019 small food stand exemption may apply in the case of food and beverage service. You are still liable for harm if people get sick. </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959512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It’s still a “sale” if food is transferred from one person to another.</a:t>
            </a:r>
            <a:r>
              <a:rPr lang="en-US" baseline="0" dirty="0" smtClean="0"/>
              <a:t> Donations count toward the $1,000 per year limit of the 2019 small food stand exemption from food &amp; beverage service licensing.</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4840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And besides that, waivers aren’t worth</a:t>
            </a:r>
            <a:r>
              <a:rPr lang="en-US" baseline="0" dirty="0" smtClean="0"/>
              <a:t> the paper they are written on if someone did get sick from your food. Having product liability insurance is a really good idea if you’re serving food to the public.</a:t>
            </a:r>
          </a:p>
          <a:p>
            <a:pPr marL="0" lvl="0" indent="0" rtl="0">
              <a:spcBef>
                <a:spcPts val="0"/>
              </a:spcBef>
              <a:spcAft>
                <a:spcPts val="0"/>
              </a:spcAft>
              <a:buNone/>
            </a:pPr>
            <a:r>
              <a:rPr lang="en-US" baseline="0" dirty="0" smtClean="0"/>
              <a:t>The waiver has little value in a legal sense, but it can still be a valuable tool to catch people’s attention. If you have house rules or procedures you want people to follow, putting those on a form people have to sign can make them more likely to comply. </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58898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Unless you</a:t>
            </a:r>
            <a:r>
              <a:rPr lang="en-US" baseline="0" dirty="0" smtClean="0"/>
              <a:t> are doing food and beverage service at a very small scale of less than $1,000 per year in sales or donations, and fewer than 21 days of operation.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158</a:t>
            </a:fld>
            <a:endParaRPr lang="en-US"/>
          </a:p>
        </p:txBody>
      </p:sp>
    </p:spTree>
    <p:extLst>
      <p:ext uri="{BB962C8B-B14F-4D97-AF65-F5344CB8AC3E}">
        <p14:creationId xmlns:p14="http://schemas.microsoft.com/office/powerpoint/2010/main" val="213590436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7724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Cottage Food resources – there are many. If you want to do Cottage Food, there is a lot of support.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34310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79330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250180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149464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751325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887751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328512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has</a:t>
            </a:r>
            <a:r>
              <a:rPr lang="en-US" baseline="0" dirty="0" smtClean="0"/>
              <a:t> been alluded to earlier, but different agencies in Minnesota have responsibility for different parts of the food system and different license types. Figuring out which agency is the correct one to license a food business can be surprisingly tricky. Even inspectors have trouble.</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48836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big picture, jurisdiction</a:t>
            </a:r>
            <a:r>
              <a:rPr lang="en-US" baseline="0" dirty="0" smtClean="0"/>
              <a:t> is divided between two state agencies: Minnesota Department of Agriculture and Minnesota Department of Health. </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836921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329610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3240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Milk is a unique product in terms of the law. We’ll talk about why that is a bit later.</a:t>
            </a:r>
            <a:r>
              <a:rPr lang="en-US" baseline="0" dirty="0" smtClean="0"/>
              <a:t> The MDA has this fact sheet about raw milk sales. </a:t>
            </a:r>
          </a:p>
          <a:p>
            <a:pPr marL="0" lvl="0" indent="0">
              <a:spcBef>
                <a:spcPts val="0"/>
              </a:spcBef>
              <a:spcAft>
                <a:spcPts val="0"/>
              </a:spcAft>
              <a:buNone/>
            </a:pPr>
            <a:r>
              <a:rPr lang="en-US" baseline="0" dirty="0" smtClean="0"/>
              <a:t>What if you sell the raw milk as “pet food?” Minnesota has a pet food law and license requirement. The license is $75 per year. You need to provide an annual list with labels of pet food or pet treat products that are sold in 10-lb. or smaller packages.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137118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028146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078718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50623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on-farm</a:t>
            </a:r>
            <a:r>
              <a:rPr lang="en-US" baseline="0" dirty="0" smtClean="0"/>
              <a:t> food service or food service at associated festivals, the regulatory authority is probably Health – unless the only products sold are pre-packaged items like bags of cotton candy or kettle corn. There’s a Memorandum of Agreement between Ag and Health about which of these “in between” products each will regulate. In practice, the inspector covering a festival will probably be the one whose agency has jurisdiction over the majority of the food stands there.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5980310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At any physical</a:t>
            </a:r>
            <a:r>
              <a:rPr lang="en-US" baseline="0" dirty="0" smtClean="0"/>
              <a:t> location where a business operates, a license is needed. MDA and MDH has a memorandum of agreement that each licensed location will only have one food license, and it will be based on the majority of sales at that location.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016675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Sometimes a physical location such as a shared-use kitchen has more than one legal entity operating there. In that case, each legal entity needs to operate</a:t>
            </a:r>
            <a:r>
              <a:rPr lang="en-US" baseline="0" dirty="0" smtClean="0"/>
              <a:t> under its own license, or exclusion, or exemption. There is no such thing as a “kitchen license” that covers all the activity that may take place there by multiple entities.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00021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retail store with attached café,</a:t>
            </a:r>
            <a:r>
              <a:rPr lang="en-US" baseline="0" dirty="0" smtClean="0"/>
              <a:t> under the same ownership.</a:t>
            </a:r>
            <a:r>
              <a:rPr lang="en-US" dirty="0" smtClean="0"/>
              <a:t> If more than half of annual</a:t>
            </a:r>
            <a:r>
              <a:rPr lang="en-US" baseline="0" dirty="0" smtClean="0"/>
              <a:t> food sales are coming from the store, the license will be issued by MN </a:t>
            </a:r>
            <a:r>
              <a:rPr lang="en-US" baseline="0" dirty="0" err="1" smtClean="0"/>
              <a:t>Dept</a:t>
            </a:r>
            <a:r>
              <a:rPr lang="en-US" baseline="0" dirty="0" smtClean="0"/>
              <a:t> of Agriculture. If more than half of annual food sales are coming from the café, the license will be issued by MN </a:t>
            </a:r>
            <a:r>
              <a:rPr lang="en-US" baseline="0" dirty="0" err="1" smtClean="0"/>
              <a:t>Dept</a:t>
            </a:r>
            <a:r>
              <a:rPr lang="en-US" baseline="0" dirty="0" smtClean="0"/>
              <a:t> of Health. Either way, both the store and café will be covered by the license that is issued.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94279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a:t>
            </a:r>
            <a:r>
              <a:rPr lang="en-US" baseline="0" dirty="0" smtClean="0"/>
              <a:t> A wholesale food manufacturer/processor that cuts and bags fruits and vegetables may also have a small counter area with a couple of chairs where they serve smoothies and scones to the public. The smoothie sales are less than half of total sales, so the license is a wholesale food manufacturer/processor license; but the equipment used to hold ingredients, bake the scones, and make the smoothies must meet Minnesota Food Code requirements for those activities.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65856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01338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a:t>
            </a:r>
            <a:r>
              <a:rPr lang="en-US" baseline="0" dirty="0" smtClean="0"/>
              <a:t> &amp; Beverage Establishment Licenses are risk-based. Special Event Food Stands are defined as low-risk, no matter what they are serving. The low-risk designation is because they operate for such a limited period of time. All of the other license types get a risk category based on their menu.  Examples:</a:t>
            </a:r>
          </a:p>
          <a:p>
            <a:pPr marL="0" lvl="0" indent="0" rtl="0">
              <a:spcBef>
                <a:spcPts val="0"/>
              </a:spcBef>
              <a:spcAft>
                <a:spcPts val="0"/>
              </a:spcAft>
              <a:buNone/>
            </a:pPr>
            <a:r>
              <a:rPr lang="en-US" baseline="0" dirty="0" smtClean="0"/>
              <a:t>Category 1 – low risk - continental breakfast: rolls, coffee, juice</a:t>
            </a:r>
          </a:p>
          <a:p>
            <a:pPr marL="0" lvl="0" indent="0" rtl="0">
              <a:spcBef>
                <a:spcPts val="0"/>
              </a:spcBef>
              <a:spcAft>
                <a:spcPts val="0"/>
              </a:spcAft>
              <a:buNone/>
            </a:pPr>
            <a:r>
              <a:rPr lang="en-US" baseline="0" dirty="0" smtClean="0"/>
              <a:t>Category 2 – medium risk – pizza, grill menu</a:t>
            </a:r>
          </a:p>
          <a:p>
            <a:pPr marL="0" lvl="0" indent="0" rtl="0">
              <a:spcBef>
                <a:spcPts val="0"/>
              </a:spcBef>
              <a:spcAft>
                <a:spcPts val="0"/>
              </a:spcAft>
              <a:buNone/>
            </a:pPr>
            <a:r>
              <a:rPr lang="en-US" baseline="0" dirty="0" smtClean="0"/>
              <a:t>Category 3 – high risk – full-service restaurant with hot and cold holding of food</a:t>
            </a:r>
          </a:p>
          <a:p>
            <a:pPr marL="0" lvl="0" indent="0" rtl="0">
              <a:spcBef>
                <a:spcPts val="0"/>
              </a:spcBef>
              <a:spcAft>
                <a:spcPts val="0"/>
              </a:spcAft>
              <a:buNone/>
            </a:pPr>
            <a:r>
              <a:rPr lang="en-US" baseline="0" dirty="0" smtClean="0"/>
              <a:t>Risk category determines plan review fees, license fees, and frequency of inspection.</a:t>
            </a:r>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915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FDA’s chart of exclusions and exemptions for the FSMA Produce</a:t>
            </a:r>
            <a:r>
              <a:rPr lang="en-US" baseline="0" dirty="0" smtClean="0"/>
              <a:t> Safety Rule. The MDA has a Produce Safety Program that is implementing the new law.</a:t>
            </a:r>
            <a:r>
              <a:rPr lang="en-US" baseline="0" dirty="0"/>
              <a:t> </a:t>
            </a:r>
            <a:r>
              <a:rPr lang="en-US" baseline="0" dirty="0" smtClean="0"/>
              <a:t>Farmers who want to check if they are in compliance with FSMA can get a free on-farm readiness review. </a:t>
            </a:r>
          </a:p>
          <a:p>
            <a:pPr marL="0" lvl="0" indent="0">
              <a:spcBef>
                <a:spcPts val="0"/>
              </a:spcBef>
              <a:spcAft>
                <a:spcPts val="0"/>
              </a:spcAft>
              <a:buNone/>
            </a:pPr>
            <a:r>
              <a:rPr lang="en-US" baseline="0" dirty="0" smtClean="0"/>
              <a:t>U of MN Extension has extensive information about produce safety and how to create an on-farm food safety plan.</a:t>
            </a: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26718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Retail Food Handler – business that sells packaged foods or raw agricultural products to the end consumer. Think grocery store, or similar.</a:t>
            </a:r>
          </a:p>
          <a:p>
            <a:pPr marL="0" lvl="0" indent="0" rtl="0">
              <a:spcBef>
                <a:spcPts val="0"/>
              </a:spcBef>
              <a:spcAft>
                <a:spcPts val="0"/>
              </a:spcAft>
              <a:buNone/>
            </a:pPr>
            <a:r>
              <a:rPr lang="en-US" baseline="0" dirty="0" smtClean="0"/>
              <a:t>Wholesale Food Handler – business that sells packaged foods or raw agricultural products to other food businesses. Think distributor or food hub.</a:t>
            </a:r>
          </a:p>
          <a:p>
            <a:pPr marL="0" lvl="0" indent="0" rtl="0">
              <a:spcBef>
                <a:spcPts val="0"/>
              </a:spcBef>
              <a:spcAft>
                <a:spcPts val="0"/>
              </a:spcAft>
              <a:buNone/>
            </a:pPr>
            <a:r>
              <a:rPr lang="en-US" baseline="0" dirty="0" smtClean="0"/>
              <a:t>Wholesale Food Manufacturer/Processor – business that uses food ingredients to produce packaged food products for sale to other food businesses. A Cottage Food Producer who is stepping up to licensed production in order to sell jam to a grocery store would get a Wholesale Food Manufacturer license. </a:t>
            </a:r>
          </a:p>
          <a:p>
            <a:pPr marL="0" lvl="0" indent="0" rtl="0">
              <a:spcBef>
                <a:spcPts val="0"/>
              </a:spcBef>
              <a:spcAft>
                <a:spcPts val="0"/>
              </a:spcAft>
              <a:buNone/>
            </a:pPr>
            <a:r>
              <a:rPr lang="en-US" baseline="0" dirty="0" smtClean="0"/>
              <a:t>All of these three license types also follow the 51% rule, so if you are making jam to sell both at retail and wholesale, if retail sales are the majority of your income from the jam, the license will be a Retail Food Handler.</a:t>
            </a:r>
          </a:p>
          <a:p>
            <a:pPr marL="0" lvl="0" indent="0" rtl="0">
              <a:spcBef>
                <a:spcPts val="0"/>
              </a:spcBef>
              <a:spcAft>
                <a:spcPts val="0"/>
              </a:spcAft>
              <a:buNone/>
            </a:pPr>
            <a:r>
              <a:rPr lang="en-US" baseline="0" dirty="0" smtClean="0"/>
              <a:t>The Food Broker license is kind of its own island. Food Brokers arrange sales, take orders, dispatch deliveries, handle invoicing and payment – but do not actually take possession of the product at any point. If they took possession of the product in order to deliver it, they would be a wholesale food handler. Licensed food brokers may not take possession of the product, so if there’s a business that wants to do some broker-type sales but also some deliveries, they need a wholesale food handler license even if broker-type sales are the majority of their sales.</a:t>
            </a:r>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994215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These license fees are in</a:t>
            </a:r>
            <a:r>
              <a:rPr lang="en-US" baseline="0" dirty="0" smtClean="0"/>
              <a:t> statute for MDH, but delegated authorities in cities or counties could have a different fee structure.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88892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For</a:t>
            </a:r>
            <a:r>
              <a:rPr lang="en-US" baseline="0" dirty="0" smtClean="0"/>
              <a:t> Seasonal Temporary, Seasonal Permanent, and Mobile food licenses, the license fee is a flat fee not tied to their risk category, but the Plan Review is still required.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461158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a:t>
            </a:r>
            <a:r>
              <a:rPr lang="en-US" baseline="0" dirty="0" smtClean="0"/>
              <a:t> handler licenses from MDA are shown at the lowest rate. Fees increase as annual revenue increases.</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994953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MDA wholesale</a:t>
            </a:r>
            <a:r>
              <a:rPr lang="en-US" baseline="0" dirty="0" smtClean="0"/>
              <a:t> licenses do not have a formal Plan Review process. There is still a requirement to work with an inspector to gain approval of the facility.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80037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MDA wholesale</a:t>
            </a:r>
            <a:r>
              <a:rPr lang="en-US" baseline="0" dirty="0" smtClean="0"/>
              <a:t> licenses do not have a formal Plan Review process.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450219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happens quite a bit, especially</a:t>
            </a:r>
            <a:r>
              <a:rPr lang="en-US" baseline="0" dirty="0" smtClean="0"/>
              <a:t> to farmers and food entrepreneurs doing innovative things in local food systems. Very often these creative enterprises will straddle the boundaries of licenses and regulators won’t be familiar with the model.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593915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a:t>
            </a:r>
            <a:r>
              <a:rPr lang="en-US" dirty="0" smtClean="0"/>
              <a:t>ometimes when an enterprise</a:t>
            </a:r>
            <a:r>
              <a:rPr lang="en-US" baseline="0" dirty="0" smtClean="0"/>
              <a:t> includes both a product sales component and a food service component, things don’t quite match up in the middle. MDA and MDH regulate different types of enterprises and operate under different statutes. They have different cultures within the agencies and field inspectors operate in different ways. The Health inspectors who are regulating the buyers aren’t necessarily well-versed in the product regulations understood by the sellers and the Ag inspectors.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3B7EF6-B640-1C41-8A52-D9670397320D}"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6634431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gets more confusing when you</a:t>
            </a:r>
            <a:r>
              <a:rPr lang="en-US" baseline="0" dirty="0" smtClean="0"/>
              <a:t> add delegated authorities. Just be aware that confusion over licensing requirements and jurisdiction can happen, so pay attention to times when that could be happening and don’t take “No” as the first answer. Ask for clarification.</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306809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make it more fun – Health is not one agency! The</a:t>
            </a:r>
            <a:r>
              <a:rPr lang="en-US" baseline="0" dirty="0" smtClean="0"/>
              <a:t> Minnesota Department of Health gives delegated authority to some counties and cities that have the capacity to do inspections, issue licenses, and fulfill the public safety mission of the MDH. If you are in a delegated authority city or county, you will have an employee of that local government as your inspector.</a:t>
            </a:r>
          </a:p>
          <a:p>
            <a:r>
              <a:rPr lang="en-US" baseline="0" dirty="0" smtClean="0"/>
              <a:t>IMPORTANT:  Look up the current map. Delegated authority areas drop in and out, so you need find the most up-to-date map at the link on the MDH website.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2967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MN Department of Health handles licensing for food &amp; beverage service businesses,</a:t>
            </a:r>
            <a:r>
              <a:rPr lang="en-US" baseline="0" dirty="0" smtClean="0"/>
              <a:t> like restaurants. The Special Event Food Stand license is a popular one for on-farm events and festivals. There are other options for temporary or mobile food businesses.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256265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Tribal</a:t>
            </a:r>
            <a:r>
              <a:rPr lang="en-US" baseline="0" dirty="0" smtClean="0"/>
              <a:t> sovereignty applies to food on tribal lands. Tribes may have their own food code.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011350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Mobile vendors – MDA license is good statewide.</a:t>
            </a:r>
            <a:r>
              <a:rPr lang="en-US" baseline="0" dirty="0" smtClean="0"/>
              <a:t> MDH doesn’t have that provision. Counties or cities with delegated authority may require that a mobile vendor purchase another license to operate in that county or city.</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686694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always ask for clarification if it seems like the requirements you are facing don’t match up with what your business</a:t>
            </a:r>
            <a:r>
              <a:rPr lang="en-US" baseline="0" dirty="0" smtClean="0"/>
              <a:t> actually is. You might be talking to the wrong agency.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193</a:t>
            </a:fld>
            <a:endParaRPr lang="en-US"/>
          </a:p>
        </p:txBody>
      </p:sp>
    </p:spTree>
    <p:extLst>
      <p:ext uri="{BB962C8B-B14F-4D97-AF65-F5344CB8AC3E}">
        <p14:creationId xmlns:p14="http://schemas.microsoft.com/office/powerpoint/2010/main" val="28100314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seven scenarios</a:t>
            </a:r>
            <a:r>
              <a:rPr lang="en-US" baseline="0" dirty="0" smtClean="0"/>
              <a:t> drawn from real cases that came in to MISA, MFMA, or RTC.</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194</a:t>
            </a:fld>
            <a:endParaRPr lang="en-US"/>
          </a:p>
        </p:txBody>
      </p:sp>
    </p:spTree>
    <p:extLst>
      <p:ext uri="{BB962C8B-B14F-4D97-AF65-F5344CB8AC3E}">
        <p14:creationId xmlns:p14="http://schemas.microsoft.com/office/powerpoint/2010/main" val="51813851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The fact that the county</a:t>
            </a:r>
            <a:r>
              <a:rPr lang="en-US" baseline="0" dirty="0" smtClean="0"/>
              <a:t> has delegation authority from the Department of Health should not affect this farmer, because what he intends to do would fall under the jurisdiction of the Minnesota Department of Agriculture. The license he should get is wholesale food manufacturer/processor. However, because he didn’t understand jurisdiction and went to his county health inspector first, he got started down the wrong path. The county health inspector should have handed this off to Ag, but that didn’t happen right away.</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195</a:t>
            </a:fld>
            <a:endParaRPr lang="en-US"/>
          </a:p>
        </p:txBody>
      </p:sp>
    </p:spTree>
    <p:extLst>
      <p:ext uri="{BB962C8B-B14F-4D97-AF65-F5344CB8AC3E}">
        <p14:creationId xmlns:p14="http://schemas.microsoft.com/office/powerpoint/2010/main" val="388081845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back-and-forth about this farmer’s license and the</a:t>
            </a:r>
            <a:r>
              <a:rPr lang="en-US" baseline="0" dirty="0" smtClean="0"/>
              <a:t> requirements he was facing from an inspector for food and beverage service. The inspector knew restaurant requirements, and that’s what he was telling the farmer to install.</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196</a:t>
            </a:fld>
            <a:endParaRPr lang="en-US"/>
          </a:p>
        </p:txBody>
      </p:sp>
    </p:spTree>
    <p:extLst>
      <p:ext uri="{BB962C8B-B14F-4D97-AF65-F5344CB8AC3E}">
        <p14:creationId xmlns:p14="http://schemas.microsoft.com/office/powerpoint/2010/main" val="290619348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Endless confusion.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197</a:t>
            </a:fld>
            <a:endParaRPr lang="en-US"/>
          </a:p>
        </p:txBody>
      </p:sp>
    </p:spTree>
    <p:extLst>
      <p:ext uri="{BB962C8B-B14F-4D97-AF65-F5344CB8AC3E}">
        <p14:creationId xmlns:p14="http://schemas.microsoft.com/office/powerpoint/2010/main" val="133756832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should never have taken as long as it did.</a:t>
            </a:r>
            <a:r>
              <a:rPr lang="en-US" baseline="0" dirty="0" smtClean="0"/>
              <a:t> If you are in a position to provide advice or advocate for business owners, this is the kind of thing you need to watch for.</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198</a:t>
            </a:fld>
            <a:endParaRPr lang="en-US"/>
          </a:p>
        </p:txBody>
      </p:sp>
    </p:spTree>
    <p:extLst>
      <p:ext uri="{BB962C8B-B14F-4D97-AF65-F5344CB8AC3E}">
        <p14:creationId xmlns:p14="http://schemas.microsoft.com/office/powerpoint/2010/main" val="89070462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point here is the multiple locations. Each feeding site has its own license</a:t>
            </a:r>
            <a:r>
              <a:rPr lang="en-US" baseline="0" dirty="0" smtClean="0"/>
              <a:t> because each one is a separate physical location. The central office space is also a separate physical location. That walk-in cooler should be licensed through the City’s Ag delegation authority as a wholesale food handler, for collecting and distributing vegetables to the feeding sites. Instead, because the feeding sites are licensed as food and beverage service establishments through the City’s Health delegation, both the food service business and the City started out with the assumption this would be a food &amp; beverage license. That led to unnecessary and expensive requirements for the office location to install stainless steel tables and triple-wash sinks. This got sorted out, but it took awhile.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199</a:t>
            </a:fld>
            <a:endParaRPr lang="en-US"/>
          </a:p>
        </p:txBody>
      </p:sp>
    </p:spTree>
    <p:extLst>
      <p:ext uri="{BB962C8B-B14F-4D97-AF65-F5344CB8AC3E}">
        <p14:creationId xmlns:p14="http://schemas.microsoft.com/office/powerpoint/2010/main" val="347376341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 case where jurisdiction got confused</a:t>
            </a:r>
            <a:r>
              <a:rPr lang="en-US" baseline="0" dirty="0" smtClean="0"/>
              <a:t> within an agency. This is wholesale food handling, but the MDA at first incorrectly routed it to a retail food inspector who was making the food entrepreneur go through plan review and install facilities required for retail licensing. This confusion arose partly because the food entrepreneur was planning on a small amount of retail sales, so he got routed to retail even though the majority of his business was wholesale food manufacturing.</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200</a:t>
            </a:fld>
            <a:endParaRPr lang="en-US"/>
          </a:p>
        </p:txBody>
      </p:sp>
    </p:spTree>
    <p:extLst>
      <p:ext uri="{BB962C8B-B14F-4D97-AF65-F5344CB8AC3E}">
        <p14:creationId xmlns:p14="http://schemas.microsoft.com/office/powerpoint/2010/main" val="340877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2178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Come &amp; Get It! What You Need to Know to Serve Food on Your</a:t>
            </a:r>
            <a:r>
              <a:rPr lang="en-US" baseline="0" dirty="0" smtClean="0"/>
              <a:t> Farm has information about all of the food &amp; beverage service licenses. It was written for on-farm food service, obviously, but farms do not have special status when it comes to food service. The same regulations apply to all food &amp; beverage service, so this publication works for non-farm businesses as well.</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8599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farmers’ market is acting as a distributor of the farmers’ produce, so it isn’t Product of the Farm anymore.</a:t>
            </a:r>
            <a:r>
              <a:rPr lang="en-US" baseline="0" dirty="0" smtClean="0"/>
              <a:t> It isn’t the product of the farmers’ market’s farm, so the farmers’ market needs a wholesale food handler license, which is under the jurisdiction of the MN </a:t>
            </a:r>
            <a:r>
              <a:rPr lang="en-US" baseline="0" dirty="0" err="1" smtClean="0"/>
              <a:t>Dept</a:t>
            </a:r>
            <a:r>
              <a:rPr lang="en-US" baseline="0" dirty="0" smtClean="0"/>
              <a:t> of Ag. However, the potential buyers for the produce – schools, hospitals, restaurants – are regulated by </a:t>
            </a:r>
            <a:r>
              <a:rPr lang="en-US" baseline="0" dirty="0" err="1" smtClean="0"/>
              <a:t>Dept</a:t>
            </a:r>
            <a:r>
              <a:rPr lang="en-US" baseline="0" dirty="0" smtClean="0"/>
              <a:t> of Health. It would be wise for the farmers’ market to reach out to the Health inspector to explain what they’re doing and make sure the Health inspector understands the legality of the local product.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201</a:t>
            </a:fld>
            <a:endParaRPr lang="en-US"/>
          </a:p>
        </p:txBody>
      </p:sp>
    </p:spTree>
    <p:extLst>
      <p:ext uri="{BB962C8B-B14F-4D97-AF65-F5344CB8AC3E}">
        <p14:creationId xmlns:p14="http://schemas.microsoft.com/office/powerpoint/2010/main" val="117283263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license is needed for the pop-up</a:t>
            </a:r>
            <a:r>
              <a:rPr lang="en-US" baseline="0" dirty="0" smtClean="0"/>
              <a:t> farmers’ market. Farmers’ markets can meet anywhere that is permitted by local zoning. However, the host farm should think about limiting its liability by making sure that each vendor at the pop-up market has the correct license or exemption for what they are selling. The dinner needs to be licensed. If it’s being prepared somewhere else by a caterer and just served on the farm, the caterer’s license will cover it. If food preparation is taking place on the farm, there needs to be a special event food stand license.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202</a:t>
            </a:fld>
            <a:endParaRPr lang="en-US"/>
          </a:p>
        </p:txBody>
      </p:sp>
    </p:spTree>
    <p:extLst>
      <p:ext uri="{BB962C8B-B14F-4D97-AF65-F5344CB8AC3E}">
        <p14:creationId xmlns:p14="http://schemas.microsoft.com/office/powerpoint/2010/main" val="165049409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licensing is needed in order to launch this program. The school is already cooking and serving food, and is licensed and inspected for that by the MN </a:t>
            </a:r>
            <a:r>
              <a:rPr lang="en-US" baseline="0" dirty="0" err="1" smtClean="0"/>
              <a:t>Dept</a:t>
            </a:r>
            <a:r>
              <a:rPr lang="en-US" baseline="0" dirty="0" smtClean="0"/>
              <a:t> of Health or a local delegated authority. The farmers do not need a license to sell their product of the farm, and the school does not need any extra licensing or permitting to buy it. If a farmer is selling a product with off-farm ingredients added, that farmer will need the correct license in order to sell the product. Cottage Food cannot be used by the school.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203</a:t>
            </a:fld>
            <a:endParaRPr lang="en-US"/>
          </a:p>
        </p:txBody>
      </p:sp>
    </p:spTree>
    <p:extLst>
      <p:ext uri="{BB962C8B-B14F-4D97-AF65-F5344CB8AC3E}">
        <p14:creationId xmlns:p14="http://schemas.microsoft.com/office/powerpoint/2010/main" val="305481244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food and beverage service, so it will be licensed by  the local delegated authority under the jurisdiction of MN </a:t>
            </a:r>
            <a:r>
              <a:rPr lang="en-US" baseline="0" dirty="0" err="1" smtClean="0"/>
              <a:t>Dept</a:t>
            </a:r>
            <a:r>
              <a:rPr lang="en-US" baseline="0" dirty="0" smtClean="0"/>
              <a:t> of Health. If this were a faith community serving the food out of their house of worship, a license would not be needed. Communities of faith are exempt under the 2012 “Church Lady Law.” Since this is a civic group, a license is needed. Depending on how many weeks the program runs, it could be done with a Seasonal Temporary Food Stand license, which allows 21 days of operation with discretion for the local authority to allow extra days.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204</a:t>
            </a:fld>
            <a:endParaRPr lang="en-US"/>
          </a:p>
        </p:txBody>
      </p:sp>
    </p:spTree>
    <p:extLst>
      <p:ext uri="{BB962C8B-B14F-4D97-AF65-F5344CB8AC3E}">
        <p14:creationId xmlns:p14="http://schemas.microsoft.com/office/powerpoint/2010/main" val="193443915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Always remember the potential for confusion about jurisdiction and legality of local food. MDA and MDH regulate different types of enterprises and operate under different statutes. Enterprises or programs that straddle the divide can get tangled up in the system.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3B7EF6-B640-1C41-8A52-D9670397320D}"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61708077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get tangled up and stuck, don’t just</a:t>
            </a:r>
            <a:r>
              <a:rPr lang="en-US" baseline="0" dirty="0" smtClean="0"/>
              <a:t> throw up your hands in dismay and decide it can’t be done. Reach out for help.</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935742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best if</a:t>
            </a:r>
            <a:r>
              <a:rPr lang="en-US" baseline="0" dirty="0" smtClean="0"/>
              <a:t> you can work with your inspector to figure things out. Always ask for clarification from your inspector as a first step. If that is not satisfactory, escalate it. Agency supervisors are very accustomed to fielding questions and requests to straighten out complications from larger-scale food businesses. Many farmers and small-scale food entrepreneurs do not know how to move up the chain within the agencies and are reluctant or afraid to do so. If that’s the case, reach out to the project team: MISA, MFMA, RTC, and Extension. We know who to ask and how to ask.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207</a:t>
            </a:fld>
            <a:endParaRPr lang="en-US"/>
          </a:p>
        </p:txBody>
      </p:sp>
    </p:spTree>
    <p:extLst>
      <p:ext uri="{BB962C8B-B14F-4D97-AF65-F5344CB8AC3E}">
        <p14:creationId xmlns:p14="http://schemas.microsoft.com/office/powerpoint/2010/main" val="93810756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Food Innovation Team, or FIT, exists to take difficult cases and untangle</a:t>
            </a:r>
            <a:r>
              <a:rPr lang="en-US" baseline="0" dirty="0" smtClean="0"/>
              <a:t> them. It consists of four regulatory agency representatives and four members of the sustainable agriculture / local food / small-scale food entrepreneur community. There is one member each from MDA, MDH, MDA delegated authority, and MDH delegated authority.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20042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encounter a situation that seems to be mired in confusion, send it to FIT.</a:t>
            </a:r>
            <a:r>
              <a:rPr lang="en-US" baseline="0" dirty="0" smtClean="0"/>
              <a:t> We’ll figure it out. The mission of FIT is twofold:  one, we figure out an answer for the food entrepreneur so they can move forward. Two, we capture the details of the case and how it was resolved, and feed that back to the agencies so there can be some system learning about how to handle similar cases. Contact MISA, MFMA, or RTC for assistance if you want to submit a case to FIT.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209</a:t>
            </a:fld>
            <a:endParaRPr lang="en-US"/>
          </a:p>
        </p:txBody>
      </p:sp>
    </p:spTree>
    <p:extLst>
      <p:ext uri="{BB962C8B-B14F-4D97-AF65-F5344CB8AC3E}">
        <p14:creationId xmlns:p14="http://schemas.microsoft.com/office/powerpoint/2010/main" val="142828814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9188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For licensed food processors making</a:t>
            </a:r>
            <a:r>
              <a:rPr lang="en-US" baseline="0" dirty="0" smtClean="0"/>
              <a:t> pickles or other acidified foods, it used to be very difficult to get the necessary training, certification, and approval of your process in Minnesota. People had to travel out of state. Now U of MN Extension and the Food Science &amp; Nutrition Department are offering the acidified foods training in Minnesota, so that’s a great resource to have. </a:t>
            </a:r>
          </a:p>
          <a:p>
            <a:pPr marL="0" lvl="0" indent="0">
              <a:spcBef>
                <a:spcPts val="0"/>
              </a:spcBef>
              <a:spcAft>
                <a:spcPts val="0"/>
              </a:spcAft>
              <a:buNone/>
            </a:pPr>
            <a:r>
              <a:rPr lang="en-US" baseline="0" dirty="0" smtClean="0"/>
              <a:t>MN Department of Agriculture does the licensing for food manufacturing. More information about the licensing is on the MDA website. </a:t>
            </a:r>
          </a:p>
          <a:p>
            <a:pPr marL="0" lvl="0" indent="0">
              <a:spcBef>
                <a:spcPts val="0"/>
              </a:spcBef>
              <a:spcAft>
                <a:spcPts val="0"/>
              </a:spcAft>
              <a:buNone/>
            </a:pPr>
            <a:r>
              <a:rPr lang="en-US" baseline="0" dirty="0" smtClean="0"/>
              <a:t>MISA’s Commercial Kitchen Guide is a little out of date because it still mentions the Pickle Bill, and that got rolled into the Cottage Food Law in 2015. The basic information is still good.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646167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7309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Starting</a:t>
            </a:r>
            <a:r>
              <a:rPr lang="en-US" baseline="0" dirty="0" smtClean="0"/>
              <a:t> a Food Business Roadmap – housed by MDA, developed by a group of organizations that work with farmers and food start-ups. Pictorial version of the steps needed to start a licensed food business, with references for each “stop” on the road.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5724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err="1" smtClean="0"/>
              <a:t>Revisor</a:t>
            </a:r>
            <a:r>
              <a:rPr lang="en-US" dirty="0" smtClean="0"/>
              <a:t> of Statutes</a:t>
            </a:r>
            <a:r>
              <a:rPr lang="en-US" baseline="0" dirty="0" smtClean="0"/>
              <a:t> website has all the text for all the statutes and Rules, as well as full text of the State of MN Constitution. Sometimes there is a need to go back to the actual language of the law to be certain of what it says. You can find all of that here.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23</a:t>
            </a:fld>
            <a:endParaRPr lang="en-US"/>
          </a:p>
        </p:txBody>
      </p:sp>
    </p:spTree>
    <p:extLst>
      <p:ext uri="{BB962C8B-B14F-4D97-AF65-F5344CB8AC3E}">
        <p14:creationId xmlns:p14="http://schemas.microsoft.com/office/powerpoint/2010/main" val="2431410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interplay of federal, tribal, state, and</a:t>
            </a:r>
            <a:r>
              <a:rPr lang="en-US" baseline="0" dirty="0" smtClean="0"/>
              <a:t> local laws is complex and confusing. We’re going to start here because it gives you a basis to understand why and how we have the food laws that we do.</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323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 Have someone</a:t>
            </a:r>
            <a:r>
              <a:rPr lang="en-US" baseline="0" dirty="0" smtClean="0"/>
              <a:t> in the audience read this out loud.</a:t>
            </a:r>
          </a:p>
          <a:p>
            <a:pPr marL="0" lvl="0" indent="0" rtl="0">
              <a:spcBef>
                <a:spcPts val="0"/>
              </a:spcBef>
              <a:spcAft>
                <a:spcPts val="0"/>
              </a:spcAft>
              <a:buNone/>
            </a:pPr>
            <a:r>
              <a:rPr lang="en-US" dirty="0" smtClean="0"/>
              <a:t>Food means anything intended</a:t>
            </a:r>
            <a:r>
              <a:rPr lang="en-US" baseline="0" dirty="0" smtClean="0"/>
              <a:t> for human consumption. Things that may get consumed that were never intended to be consumed are not defined as food. If your baby is sitting in the sandbox and eating fistfuls of dirt, that is not “food.”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802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 Have someone</a:t>
            </a:r>
            <a:r>
              <a:rPr lang="en-US" baseline="0" dirty="0" smtClean="0"/>
              <a:t> in the audience read this out loud.</a:t>
            </a:r>
          </a:p>
          <a:p>
            <a:pPr marL="0" lvl="0" indent="0" rtl="0">
              <a:spcBef>
                <a:spcPts val="0"/>
              </a:spcBef>
              <a:spcAft>
                <a:spcPts val="0"/>
              </a:spcAft>
              <a:buNone/>
            </a:pPr>
            <a:r>
              <a:rPr lang="en-US" dirty="0" smtClean="0"/>
              <a:t>Any time a</a:t>
            </a:r>
            <a:r>
              <a:rPr lang="en-US" baseline="0" dirty="0" smtClean="0"/>
              <a:t> food product changes hands in Minnesota counts as a “sale,” whether or not money is involved. This language covers just about everything except passing a dish around the family dinner table.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8180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800" b="1" i="0" u="none" strike="noStrike" cap="none" dirty="0" smtClean="0">
                <a:solidFill>
                  <a:srgbClr val="000000"/>
                </a:solidFill>
                <a:effectLst/>
                <a:latin typeface="Arial"/>
                <a:ea typeface="Arial"/>
                <a:cs typeface="Arial"/>
                <a:sym typeface="Arial"/>
              </a:rPr>
              <a:t>Re-cap</a:t>
            </a:r>
            <a:r>
              <a:rPr lang="en-US" sz="1800" b="1" i="0" u="none" strike="noStrike" cap="none" baseline="0" dirty="0" smtClean="0">
                <a:solidFill>
                  <a:srgbClr val="000000"/>
                </a:solidFill>
                <a:effectLst/>
                <a:latin typeface="Arial"/>
                <a:ea typeface="Arial"/>
                <a:cs typeface="Arial"/>
                <a:sym typeface="Arial"/>
              </a:rPr>
              <a:t> of these definitions</a:t>
            </a:r>
            <a:endParaRPr lang="en-US" sz="1800" b="0" i="0" u="none" strike="noStrike" cap="none" dirty="0" smtClean="0">
              <a:solidFill>
                <a:srgbClr val="000000"/>
              </a:solidFill>
              <a:effectLst/>
              <a:latin typeface="Arial"/>
              <a:ea typeface="Arial"/>
              <a:cs typeface="Arial"/>
              <a:sym typeface="Arial"/>
            </a:endParaRPr>
          </a:p>
          <a:p>
            <a:endParaRPr lang="en-US" sz="1800" b="0" i="0" u="none" strike="noStrike" cap="none" dirty="0" smtClean="0">
              <a:solidFill>
                <a:srgbClr val="000000"/>
              </a:solidFill>
              <a:effectLst/>
              <a:latin typeface="Arial"/>
              <a:ea typeface="Arial"/>
              <a:cs typeface="Arial"/>
              <a:sym typeface="Arial"/>
            </a:endParaRP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032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800" b="0" i="0" u="none" strike="noStrike" cap="none" dirty="0" smtClean="0">
                <a:solidFill>
                  <a:srgbClr val="000000"/>
                </a:solidFill>
                <a:effectLst/>
                <a:latin typeface="Arial"/>
                <a:ea typeface="Arial"/>
                <a:cs typeface="Arial"/>
                <a:sym typeface="Arial"/>
              </a:rPr>
              <a:t>“Person” has a definition in</a:t>
            </a:r>
            <a:r>
              <a:rPr lang="en-US" sz="1800" b="0" i="0" u="none" strike="noStrike" cap="none" baseline="0" dirty="0" smtClean="0">
                <a:solidFill>
                  <a:srgbClr val="000000"/>
                </a:solidFill>
                <a:effectLst/>
                <a:latin typeface="Arial"/>
                <a:ea typeface="Arial"/>
                <a:cs typeface="Arial"/>
                <a:sym typeface="Arial"/>
              </a:rPr>
              <a:t> Minnesota Statute. It includes corporations and other businesses that are legal “persons.” The word “individual” is not defined separately in statute but the common understanding of the term is as described on the slide. </a:t>
            </a:r>
            <a:endParaRPr lang="en-US" sz="1800" b="0" i="0" u="none" strike="noStrike" cap="none" dirty="0">
              <a:solidFill>
                <a:srgbClr val="000000"/>
              </a:solidFill>
              <a:effectLst/>
              <a:latin typeface="Arial"/>
              <a:ea typeface="Arial"/>
              <a:cs typeface="Arial"/>
              <a:sym typeface="Arial"/>
            </a:endParaRP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57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 phrases</a:t>
            </a:r>
            <a:r>
              <a:rPr lang="en-US" baseline="0" dirty="0" smtClean="0"/>
              <a:t> are used in MN statute, but not defined by statute – so they are grey areas.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475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Local Food Advisory Committee has been meeting quarterly since January</a:t>
            </a:r>
            <a:r>
              <a:rPr lang="en-US" baseline="0" dirty="0" smtClean="0"/>
              <a:t> 2013. It is a meeting of food regulators from the Minnesota Department of Agriculture, Minnesota Department of Health, and sometimes MDH delegated authorities; staff from the University of Minnesota; and people representing sustainable agriculture and local food-oriented organizations. The meetings are a space where issues around local food and state regulations can be discussed and resolved.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497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You’ll see these abbreviations pop up in later slides.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7500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Approved sources of</a:t>
            </a:r>
            <a:r>
              <a:rPr lang="en-US" baseline="0" dirty="0" smtClean="0"/>
              <a:t> food for food businesses and food facilities to buy are defined in Minnesota Rule. Product of the Farm is included as an approved source. </a:t>
            </a:r>
            <a:r>
              <a:rPr lang="en-US" dirty="0" smtClean="0"/>
              <a:t>Cottage Food Law and the Food Product Sampling &amp; Demonstration Law are exemptions. They are specifically granted</a:t>
            </a:r>
            <a:r>
              <a:rPr lang="en-US" baseline="0" dirty="0" smtClean="0"/>
              <a:t> by statute. Exclusions are cases where the statute doesn’t apply. Product of the Farm is an exclusion from the statute requiring licensing for the production and handling of food.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985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framework</a:t>
            </a:r>
            <a:r>
              <a:rPr lang="en-US" baseline="0" dirty="0" smtClean="0"/>
              <a:t> of federal rules is the basis for state-level statutes &amp; Rules. These laws are not new. Federal, state, and local regulations interact. States can be stricter, but not less strict, than federal law.</a:t>
            </a:r>
          </a:p>
          <a:p>
            <a:pPr marL="0" lvl="0" indent="0">
              <a:spcBef>
                <a:spcPts val="0"/>
              </a:spcBef>
              <a:spcAft>
                <a:spcPts val="0"/>
              </a:spcAft>
              <a:buNone/>
            </a:pPr>
            <a:r>
              <a:rPr lang="en-US" baseline="0" dirty="0" smtClean="0"/>
              <a:t>The Meat Inspection Act and the Pure Food and Drug Act were passed in response to Upton Sinclair’s book, The Jungle; and to exposes written by other “muckraking” journalists around the same time. Americans demanded protection of the food supply. </a:t>
            </a: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984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More federal laws. </a:t>
            </a:r>
            <a:r>
              <a:rPr lang="en-US" baseline="0" dirty="0" smtClean="0"/>
              <a:t>The PMO was enacted because of tuberculosis. Cows had it, and were transmitting it to humans through milk. Pasteurization took care of it. Pasteurization started under the 1906 Pure Food and Drug Act, but was expanded and strengthened by the PMO. It’s one of the great public health successes of the 20</a:t>
            </a:r>
            <a:r>
              <a:rPr lang="en-US" baseline="30000" dirty="0" smtClean="0"/>
              <a:t>th</a:t>
            </a:r>
            <a:r>
              <a:rPr lang="en-US" baseline="0" dirty="0" smtClean="0"/>
              <a:t> century.</a:t>
            </a:r>
          </a:p>
          <a:p>
            <a:pPr marL="0" lvl="0" indent="0">
              <a:spcBef>
                <a:spcPts val="0"/>
              </a:spcBef>
              <a:spcAft>
                <a:spcPts val="0"/>
              </a:spcAft>
              <a:buNone/>
            </a:pPr>
            <a:r>
              <a:rPr lang="en-US" baseline="0" dirty="0" smtClean="0"/>
              <a:t>The most recent federal food law, the Food Safety Modernization Act, was passed partially in response to nationally-reported outbreaks of illness associated with food products. It became clear that governments did not have the tools necessary to proactively ensure safety of the food supply, and was limited to responding to illness outbreaks only after they occurred.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3198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aseline="0" dirty="0" smtClean="0"/>
              <a:t>There are actually 7 Rules under FSMA. We’re mostly concerned with two of them: Produce Safety Rule and Preventive Controls for Human Food Rules.</a:t>
            </a:r>
          </a:p>
          <a:p>
            <a:pPr marL="0" lvl="0" indent="0">
              <a:spcBef>
                <a:spcPts val="0"/>
              </a:spcBef>
              <a:spcAft>
                <a:spcPts val="0"/>
              </a:spcAft>
              <a:buNone/>
            </a:pPr>
            <a:r>
              <a:rPr lang="en-US" baseline="0" dirty="0" smtClean="0"/>
              <a:t>The other 5 are: Preventive Controls for Animal Health, Sanitary Transportation, Foreign Supplier Verification, Accredited Third-Party Certification, and Intentional Adulteration.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9558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a:t>
            </a:r>
            <a:r>
              <a:rPr lang="en-US" baseline="0" dirty="0" smtClean="0"/>
              <a:t> federal laws are not new. It was a major change and challenge for farmers to deal with at the time, and it still is. This poem pokes at the interaction between farmers and inspectors back when inspection was a brand-new concept, but it’s interesting how much this dynamic is still at play. The inspector is asking about things like the health of the animals and the water in the drinking trough and whether there is illness in the milking-maid’s home and the condition of her hands, all things that she may not thought of as connected to food safety, and assumed were none of the government’s business.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064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Examples where MN is stricter:</a:t>
            </a:r>
          </a:p>
          <a:p>
            <a:pPr marL="0" lvl="0" indent="0">
              <a:spcBef>
                <a:spcPts val="0"/>
              </a:spcBef>
              <a:spcAft>
                <a:spcPts val="0"/>
              </a:spcAft>
              <a:buNone/>
            </a:pPr>
            <a:r>
              <a:rPr lang="en-US" dirty="0" smtClean="0"/>
              <a:t>The USDA considers farm-raised game species like bison, elk, rabbit to be “non-amenable” to inspection,</a:t>
            </a:r>
            <a:r>
              <a:rPr lang="en-US" baseline="0" dirty="0" smtClean="0"/>
              <a:t> and says inspection is voluntary for sale of products from those animals. Minnesota says that farm-raised game species are still meat and are “amenable” to inspection, so processing and sale of products from these animals in MN requires continuous inspection. Continuous inspection means the inspector is there on every day of operations. The inspector looks at live animals before they are slaughtered, looks at the organs and carcasses after they are slaughtered, and looks at the meat processing areas of the plant. </a:t>
            </a:r>
          </a:p>
          <a:p>
            <a:pPr marL="0" lvl="0" indent="0">
              <a:spcBef>
                <a:spcPts val="0"/>
              </a:spcBef>
              <a:spcAft>
                <a:spcPts val="0"/>
              </a:spcAft>
              <a:buNone/>
            </a:pPr>
            <a:r>
              <a:rPr lang="en-US" baseline="0" dirty="0" smtClean="0"/>
              <a:t>USDA has four poultry processing exemptions that could be used by farmers. Minnesota only allows two of those and has tighter restrictions on allowed buyers for the poultry processed under an exemption.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1930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FDA’s regulatory</a:t>
            </a:r>
            <a:r>
              <a:rPr lang="en-US" baseline="0" dirty="0" smtClean="0"/>
              <a:t> authority is delegated to state departments of agriculture or departments of health. In the case of milk in MN, the underlying law is in FDA’s “house,” but in MN that authority is delegated to the MN Department of Agriculture.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1128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You probably don’t have to</a:t>
            </a:r>
            <a:r>
              <a:rPr lang="en-US" baseline="0" dirty="0" smtClean="0"/>
              <a:t> personally interact with agencies at every level. Most federal food regulations are implemented at the state level by MDA or MDH. You’ll have one regulatory point person who is under the jurisdiction of either MDA or MDH.</a:t>
            </a:r>
          </a:p>
          <a:p>
            <a:pPr marL="0" lvl="0" indent="0">
              <a:spcBef>
                <a:spcPts val="0"/>
              </a:spcBef>
              <a:spcAft>
                <a:spcPts val="0"/>
              </a:spcAft>
              <a:buNone/>
            </a:pPr>
            <a:r>
              <a:rPr lang="en-US" baseline="0" dirty="0" smtClean="0"/>
              <a:t>Once products cross state lines, they are in interstate commerce, which is regulated by USDA or FDA. </a:t>
            </a:r>
          </a:p>
          <a:p>
            <a:pPr marL="0" lvl="0" indent="0">
              <a:spcBef>
                <a:spcPts val="0"/>
              </a:spcBef>
              <a:spcAft>
                <a:spcPts val="0"/>
              </a:spcAft>
              <a:buNone/>
            </a:pPr>
            <a:r>
              <a:rPr lang="en-US" baseline="0" dirty="0" smtClean="0"/>
              <a:t>Explain again the difference between statute and rule: there can be variances to Rule. The Minnesota Food Code is a Rule, so there can be variances.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480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interactions</a:t>
            </a:r>
            <a:r>
              <a:rPr lang="en-US" baseline="0" dirty="0" smtClean="0"/>
              <a:t> between treaty rights, tribal law, and federal and state law are very complex. </a:t>
            </a:r>
          </a:p>
          <a:p>
            <a:pPr marL="0" lvl="0" indent="0">
              <a:spcBef>
                <a:spcPts val="0"/>
              </a:spcBef>
              <a:spcAft>
                <a:spcPts val="0"/>
              </a:spcAft>
              <a:buNone/>
            </a:pPr>
            <a:r>
              <a:rPr lang="en-US" baseline="0" dirty="0" smtClean="0"/>
              <a:t>Trust land is land belonging to a tribe and held in trust by the federal government.</a:t>
            </a:r>
          </a:p>
          <a:p>
            <a:pPr marL="0" lvl="0" indent="0">
              <a:spcBef>
                <a:spcPts val="0"/>
              </a:spcBef>
              <a:spcAft>
                <a:spcPts val="0"/>
              </a:spcAft>
              <a:buNone/>
            </a:pPr>
            <a:r>
              <a:rPr lang="en-US" baseline="0" dirty="0" smtClean="0"/>
              <a:t>Fee land is land that may be owned by a tribe or by individual tribal members, but is not entered into trust. </a:t>
            </a:r>
          </a:p>
          <a:p>
            <a:pPr marL="0" lvl="0" indent="0">
              <a:spcBef>
                <a:spcPts val="0"/>
              </a:spcBef>
              <a:spcAft>
                <a:spcPts val="0"/>
              </a:spcAft>
              <a:buNone/>
            </a:pPr>
            <a:r>
              <a:rPr lang="en-US" baseline="0" dirty="0" smtClean="0"/>
              <a:t>Activities done by tribal members on trust land are generally subject to tribal law. Activities done by tribal members on fee land are generally subject to the applicable federal, state, and local laws. Activities that cross over from tribal trust land to other places are handled on a case-by-case basis. Specific treaty provisions and details of federal law may alter these generalities in some cases.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7535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048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Tribal</a:t>
            </a:r>
            <a:r>
              <a:rPr lang="en-US" baseline="0" dirty="0" smtClean="0"/>
              <a:t> nations can have their own food code. Janie </a:t>
            </a:r>
            <a:r>
              <a:rPr lang="en-US" baseline="0" dirty="0" err="1" smtClean="0"/>
              <a:t>Hipp</a:t>
            </a:r>
            <a:r>
              <a:rPr lang="en-US" baseline="0" dirty="0" smtClean="0"/>
              <a:t>, Chickasaw, Director of the Indigenous Food and Agriculture Initiative at the University of Arkansas Law School, and her colleagues have developed a model food and agriculture code for use by tribal nations.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3981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Local governments with</a:t>
            </a:r>
            <a:r>
              <a:rPr lang="en-US" baseline="0" dirty="0" smtClean="0"/>
              <a:t> delegated authority from MDA or MDH can have their own food ordinances, which may be stricter than the state’s but cannot be less strict. If a local government doesn’t have delegated authority for food, it can still have zoning. Zoning can trip up food businesses that may be legal according to food laws, but may not be allowed in a certain area according to local zoning. All zoning is local. Your recourse for a zoning issue is to appeal to the governing body of the local jurisdiction.</a:t>
            </a:r>
          </a:p>
          <a:p>
            <a:pPr marL="0" lvl="0" indent="0">
              <a:spcBef>
                <a:spcPts val="0"/>
              </a:spcBef>
              <a:spcAft>
                <a:spcPts val="0"/>
              </a:spcAft>
              <a:buNone/>
            </a:pPr>
            <a:r>
              <a:rPr lang="en-US" baseline="0" dirty="0" smtClean="0"/>
              <a:t>Beyond regulation, there are voluntary best practices. Even if you are not legally required to implement a food safety practice, doing it voluntarily can help protect you from liability.</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5016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558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inspection authority – MDA can go look at things; but won’t look at everything unless they have a reason to. Can’t go onto adjacent properties. </a:t>
            </a:r>
          </a:p>
          <a:p>
            <a:pPr marL="0" lvl="0" indent="0">
              <a:spcBef>
                <a:spcPts val="0"/>
              </a:spcBef>
              <a:spcAft>
                <a:spcPts val="0"/>
              </a:spcAft>
              <a:buNone/>
            </a:pPr>
            <a:r>
              <a:rPr lang="en-US" baseline="0" dirty="0" smtClean="0"/>
              <a:t>Cottage Food producers need to know the MDA can go into their kitchen, and farmers need to know the MDA can go onto their farm. The MDA won’t unless there’s a complaint – but if there is a complaint, the MDA will use their inspection authority and enforcement authority.</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5270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regulatory authority – if MDA finds evidence of unsafe food conditions, they are obliged to go into the facility to do enforcement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361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regulatory authority to inspect and enforce – if Minnesota Department of Health or its delegated authorities find evidence of unsafe food conditions in food and beverage service, they are obliged to see the condition corrected.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964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1414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This fact sheet is for event organizers. It covers what your obligations are re: exhibitors at your event.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057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Taxable:</a:t>
            </a:r>
            <a:r>
              <a:rPr lang="en-US" baseline="0" dirty="0" smtClean="0"/>
              <a:t> F</a:t>
            </a:r>
            <a:r>
              <a:rPr lang="en-US" dirty="0" smtClean="0"/>
              <a:t>ood where two</a:t>
            </a:r>
            <a:r>
              <a:rPr lang="en-US" baseline="0" dirty="0" smtClean="0"/>
              <a:t> or more ingredients are mixed or combined for sale by the seller as a single item. This fact sheet goes into detail on that.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4292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Insurance and business structure are critically important</a:t>
            </a:r>
            <a:r>
              <a:rPr lang="en-US" baseline="0" dirty="0" smtClean="0"/>
              <a:t> for food businesses and you should spend some time researching them, but they are separate from food law so we’re not going to cover them in this presentation. There are good resources available. The links to these resources are included in the binders and handouts.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5806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786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Answers: </a:t>
            </a:r>
          </a:p>
          <a:p>
            <a:pPr marL="0" lvl="0" indent="0">
              <a:spcBef>
                <a:spcPts val="0"/>
              </a:spcBef>
              <a:spcAft>
                <a:spcPts val="0"/>
              </a:spcAft>
              <a:buNone/>
            </a:pPr>
            <a:r>
              <a:rPr lang="en-US" dirty="0" smtClean="0"/>
              <a:t>First</a:t>
            </a:r>
            <a:r>
              <a:rPr lang="en-US" baseline="0" dirty="0" smtClean="0"/>
              <a:t> federal food laws were enacted in 1906.</a:t>
            </a:r>
          </a:p>
          <a:p>
            <a:pPr marL="0" lvl="0" indent="0">
              <a:spcBef>
                <a:spcPts val="0"/>
              </a:spcBef>
              <a:spcAft>
                <a:spcPts val="0"/>
              </a:spcAft>
              <a:buNone/>
            </a:pPr>
            <a:r>
              <a:rPr lang="en-US" baseline="0" dirty="0" smtClean="0"/>
              <a:t>Most recent federal food law is FSMA, in 2011. FSMA has 7 Rules.</a:t>
            </a:r>
          </a:p>
          <a:p>
            <a:pPr marL="0" lvl="0" indent="0">
              <a:spcBef>
                <a:spcPts val="0"/>
              </a:spcBef>
              <a:spcAft>
                <a:spcPts val="0"/>
              </a:spcAft>
              <a:buNone/>
            </a:pPr>
            <a:r>
              <a:rPr lang="en-US" baseline="0" dirty="0" smtClean="0"/>
              <a:t>Original reason for pasteurization of milk: tuberculosis was spreading from cows to humans via milk.</a:t>
            </a:r>
          </a:p>
          <a:p>
            <a:pPr marL="0" lvl="0" indent="0">
              <a:spcBef>
                <a:spcPts val="0"/>
              </a:spcBef>
              <a:spcAft>
                <a:spcPts val="0"/>
              </a:spcAft>
              <a:buNone/>
            </a:pPr>
            <a:r>
              <a:rPr lang="en-US" baseline="0" dirty="0" smtClean="0"/>
              <a:t>Food: anything intended for human consumption</a:t>
            </a:r>
          </a:p>
          <a:p>
            <a:pPr marL="0" lvl="0" indent="0">
              <a:spcBef>
                <a:spcPts val="0"/>
              </a:spcBef>
              <a:spcAft>
                <a:spcPts val="0"/>
              </a:spcAft>
              <a:buNone/>
            </a:pPr>
            <a:r>
              <a:rPr lang="en-US" baseline="0" dirty="0" smtClean="0"/>
              <a:t>Not considered sale: private exchange of food around the family dinner table or similar answer</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06507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7661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Add examples of licensed food that gets recalled or that makes people sick. For example, the Salmonella outbreak from peanut butter a few</a:t>
            </a:r>
            <a:r>
              <a:rPr lang="en-US" baseline="0" dirty="0" smtClean="0"/>
              <a:t> years ago.</a:t>
            </a:r>
            <a:r>
              <a:rPr lang="en-US" dirty="0" smtClean="0"/>
              <a:t> Conversely, product of the farm can be very</a:t>
            </a:r>
            <a:r>
              <a:rPr lang="en-US" baseline="0" dirty="0" smtClean="0"/>
              <a:t> safe but not licensed..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71118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6234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27509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Use “private residence” instead of</a:t>
            </a:r>
            <a:r>
              <a:rPr lang="en-US" baseline="0" dirty="0" smtClean="0"/>
              <a:t> home. If you have a commercial-grade kitchen facility on your property with separate entrance from your home, that can be used for product of the farm processing – BUT you cannot also use it for your regular preparation of meals for your private household.</a:t>
            </a:r>
          </a:p>
          <a:p>
            <a:pPr marL="0" lvl="0" indent="0">
              <a:spcBef>
                <a:spcPts val="0"/>
              </a:spcBef>
              <a:spcAft>
                <a:spcPts val="0"/>
              </a:spcAft>
              <a:buNone/>
            </a:pPr>
            <a:r>
              <a:rPr lang="en-US" baseline="0" dirty="0" smtClean="0"/>
              <a:t>Cottage Food – takes the GMP rules, facilities requirements, 4626 is off the table.</a:t>
            </a:r>
          </a:p>
          <a:p>
            <a:pPr marL="0" lvl="0" indent="0">
              <a:spcBef>
                <a:spcPts val="0"/>
              </a:spcBef>
              <a:spcAft>
                <a:spcPts val="0"/>
              </a:spcAft>
              <a:buNone/>
            </a:pPr>
            <a:r>
              <a:rPr lang="en-US" baseline="0" dirty="0" smtClean="0"/>
              <a:t>Meat for sale can’t be in the same freezer as your personal meat supply</a:t>
            </a:r>
          </a:p>
          <a:p>
            <a:pPr marL="0" lvl="0" indent="0">
              <a:spcBef>
                <a:spcPts val="0"/>
              </a:spcBef>
              <a:spcAft>
                <a:spcPts val="0"/>
              </a:spcAft>
              <a:buNone/>
            </a:pPr>
            <a:r>
              <a:rPr lang="en-US" baseline="0" dirty="0" smtClean="0"/>
              <a:t>Commercial kitchen attached to home and used for commerce can’t also be used for personal cooking.</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25300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Cultivated mushrooms </a:t>
            </a:r>
            <a:r>
              <a:rPr lang="en-US" dirty="0"/>
              <a:t>grown in a growth chamber in someone’s basement = product of the farm. Herbs grown in a 6’ x 6’ raised bed in someone’s backyard = product of the farm</a:t>
            </a:r>
            <a:r>
              <a:rPr lang="en-US" dirty="0" smtClean="0"/>
              <a:t>. </a:t>
            </a:r>
          </a:p>
          <a:p>
            <a:pPr marL="0" lvl="0" indent="0">
              <a:spcBef>
                <a:spcPts val="0"/>
              </a:spcBef>
              <a:spcAft>
                <a:spcPts val="0"/>
              </a:spcAft>
              <a:buNone/>
            </a:pPr>
            <a:endParaRPr lang="en-US" dirty="0" smtClean="0"/>
          </a:p>
          <a:p>
            <a:pPr marL="0" lvl="0" indent="0">
              <a:spcBef>
                <a:spcPts val="0"/>
              </a:spcBef>
              <a:spcAft>
                <a:spcPts val="0"/>
              </a:spcAft>
              <a:buNone/>
            </a:pPr>
            <a:r>
              <a:rPr lang="en-US" dirty="0" smtClean="0"/>
              <a:t>If</a:t>
            </a:r>
            <a:r>
              <a:rPr lang="en-US" baseline="0" dirty="0" smtClean="0"/>
              <a:t> you are a restaurant that has a garden on site to supply some of your product, that is not a license exclusion. The restaurant is licensed, and growing some of their own product is one of their activities under their license.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8634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966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10189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Within Minnesota, USDA and Minnesota Equal-To inspection are equally valid for sale of meat and poultry to food facilities</a:t>
            </a:r>
            <a:r>
              <a:rPr lang="en-US" dirty="0" smtClean="0"/>
              <a:t>. </a:t>
            </a:r>
            <a:r>
              <a:rPr lang="en-US" sz="1800" i="0" dirty="0" smtClean="0"/>
              <a:t>The difference is MN Equal-To meat cannot be shipped across state lines.</a:t>
            </a:r>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smtClean="0"/>
              <a:t>In some states, Ohio for example, you have to own and feed an animal for minimum of 30 days to be considered “your own animal.” In Minnesota, the 30 days is not in statute but it has</a:t>
            </a:r>
            <a:r>
              <a:rPr lang="en-US" sz="1800" baseline="0" dirty="0" smtClean="0"/>
              <a:t> been used by the MDA as a guideline to determine whether someone is considered a “livestock dealer” rather than a farmer. </a:t>
            </a:r>
            <a:endParaRPr lang="en-US" sz="1800" dirty="0" smtClean="0"/>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2049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smtClean="0"/>
              <a:t>If you are frequently buying and</a:t>
            </a:r>
            <a:r>
              <a:rPr lang="en-US" sz="1800" baseline="0" dirty="0" smtClean="0"/>
              <a:t> re-selling animals, you could come under the Livestock Dealer law. If you are buying animals and re-selling them for meat with a short turnaround time, you may be asked to demonstrate your ownership of those animals, length of time you have owned them, and how they were raised in your specific farming program. There could potentially be contract-type arrangements that are legitimate. </a:t>
            </a:r>
            <a:endParaRPr lang="en-US" sz="1800" dirty="0" smtClean="0"/>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6058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cea8942f7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 first circle is for USDA red meat. The second circle has a “P” in front of the number, which refers to poultry. </a:t>
            </a:r>
            <a:r>
              <a:rPr lang="en-US" dirty="0" smtClean="0"/>
              <a:t>The number identifies the facility. Red </a:t>
            </a:r>
            <a:r>
              <a:rPr lang="en-US" dirty="0"/>
              <a:t>meat and poultry processed at a Minnesota Equal-To plant get the same mark of inspection. The outline of Minnesota will include a number that represents the processing plant. Red meat and poultry can’t be processed in the same facility at the same time. Either there are separate facilities, or separate days with a clean break in between.</a:t>
            </a:r>
            <a:endParaRPr dirty="0"/>
          </a:p>
        </p:txBody>
      </p:sp>
      <p:sp>
        <p:nvSpPr>
          <p:cNvPr id="405" name="Google Shape;405;g3cea8942f7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250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 USDA triangle is for “non-amenable” (game species) farm-raised animals processed under voluntary inspection at a USDA plant. In Minnesota, farm-raised game animals are defined as “amenable” to inspection and receive the same mark of inspection as domestic species. Wild-harvested wild game cannot be sold in commerce because it doesn’t get a pre-slaughter inspection</a:t>
            </a:r>
            <a:r>
              <a:rPr lang="en-US" dirty="0" smtClean="0"/>
              <a:t>. May be exceptions in some tribal settings. Farm-raised dangerous</a:t>
            </a:r>
            <a:r>
              <a:rPr lang="en-US" baseline="0" dirty="0" smtClean="0"/>
              <a:t> animals (elk, bison, bull) can have </a:t>
            </a:r>
            <a:r>
              <a:rPr lang="en-US" baseline="0" dirty="0" err="1" smtClean="0"/>
              <a:t>antemortem</a:t>
            </a:r>
            <a:r>
              <a:rPr lang="en-US" baseline="0" dirty="0" smtClean="0"/>
              <a:t> inspection by an inspector &amp; inspector witnesses the whole process of killing and transport to the plant. Animal carcass must be left intact &amp; gotten to plant within limited period of time.</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36142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There</a:t>
            </a:r>
            <a:r>
              <a:rPr lang="en-US" baseline="0" dirty="0" smtClean="0"/>
              <a:t> is zero tolerance for inhumane slaughter. The slaughterer approved by a religious body must be able to simultaneously sever trachea, jugular vein, and carotid artery to allow for rapid bleed-out that renders the animal insensate. </a:t>
            </a:r>
          </a:p>
          <a:p>
            <a:pPr marL="0" lvl="0" indent="0" rtl="0">
              <a:spcBef>
                <a:spcPts val="0"/>
              </a:spcBef>
              <a:spcAft>
                <a:spcPts val="0"/>
              </a:spcAft>
              <a:buNone/>
            </a:pPr>
            <a:r>
              <a:rPr lang="en-US" baseline="0" dirty="0" smtClean="0"/>
              <a:t>Labeling is the same as other meats – the same inspection bugs are used – but with the addition of a mark of kosher or halal approval.</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50849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Farm-raised dangerous</a:t>
            </a:r>
            <a:r>
              <a:rPr lang="en-US" baseline="0" dirty="0" smtClean="0"/>
              <a:t> animals (elk, bison, bull) can have </a:t>
            </a:r>
            <a:r>
              <a:rPr lang="en-US" baseline="0" dirty="0" err="1" smtClean="0"/>
              <a:t>antemortem</a:t>
            </a:r>
            <a:r>
              <a:rPr lang="en-US" baseline="0" dirty="0" smtClean="0"/>
              <a:t> inspection by an inspector &amp; inspector witnesses the whole process of killing and transport to the plant. Animal carcass must be left intact &amp; gotten to plant within limited period of time.</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0019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isn’t for all bulls, bison, or elk; only ones that are particularly aggressive or dangerous. This also doesn’t work if the farm is a long distance from the processing plant, so that it would take longer than an hour to transport the carcass. Mobile inspected processing units may be an option. There is a new USDA-inspected mobile processor in MN, based in Bemidji: </a:t>
            </a:r>
            <a:r>
              <a:rPr lang="en-US" baseline="0" dirty="0" err="1" smtClean="0"/>
              <a:t>Stittsworth</a:t>
            </a:r>
            <a:r>
              <a:rPr lang="en-US" baseline="0" dirty="0" smtClean="0"/>
              <a:t> Meats.</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54572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Processing plants have to apply to be venison donation locations and get approved by MDA. The meat is</a:t>
            </a:r>
            <a:r>
              <a:rPr lang="en-US" baseline="0" dirty="0" smtClean="0"/>
              <a:t> all sent to a central location to be X-rayed to check for bullet fragments before being distributed back to food banks, food shelves, and feeding programs.</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27527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sz="1800" dirty="0" smtClean="0">
                <a:solidFill>
                  <a:schemeClr val="tx1"/>
                </a:solidFill>
              </a:rPr>
              <a:t>This provision was included in the 2014 Farm Bill, and retained in the 2018 Farm Bill.  25 Code</a:t>
            </a:r>
            <a:r>
              <a:rPr lang="en-US" sz="1800" baseline="0" dirty="0" smtClean="0">
                <a:solidFill>
                  <a:schemeClr val="tx1"/>
                </a:solidFill>
              </a:rPr>
              <a:t> of Federal Regulations 1685. </a:t>
            </a:r>
          </a:p>
          <a:p>
            <a:pPr marL="0" lvl="0" indent="0" rtl="0">
              <a:spcBef>
                <a:spcPts val="0"/>
              </a:spcBef>
              <a:spcAft>
                <a:spcPts val="0"/>
              </a:spcAft>
              <a:buNone/>
            </a:pPr>
            <a:r>
              <a:rPr lang="en-US" dirty="0" smtClean="0">
                <a:hlinkClick r:id="rId3"/>
              </a:rPr>
              <a:t>https://www.law.cornell.edu/uscode/text/25/1685</a:t>
            </a:r>
            <a:r>
              <a:rPr lang="en-US" dirty="0" smtClean="0"/>
              <a:t/>
            </a:r>
            <a:br>
              <a:rPr lang="en-US" dirty="0" smtClean="0"/>
            </a:br>
            <a:r>
              <a:rPr lang="en-US" dirty="0" smtClean="0">
                <a:hlinkClick r:id="rId4"/>
              </a:rPr>
              <a:t>https://fns-prod.azureedge.net/sites/default/files/cn/SP42_CACFP19_SFSP21-2015os.pdf</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345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52683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provision is pieced together from several Minnesota statutes and Rules that relate to gifting of wild game, registration of charitable organizations, and facility and process requirements for meat. See Minnesota Rules 4626.0160 subpart (C) for links to the relevant statutes and Rules: </a:t>
            </a:r>
            <a:r>
              <a:rPr lang="en-US" dirty="0" smtClean="0">
                <a:hlinkClick r:id="rId3"/>
              </a:rPr>
              <a:t>https://www.revisor.mn.gov/rules/4626.0160/</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33911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Make</a:t>
            </a:r>
            <a:r>
              <a:rPr lang="en-US" baseline="0" dirty="0" smtClean="0"/>
              <a:t> sure to note that licensing is needed if someone starts selling someone else’s eggs. </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75064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Health</a:t>
            </a:r>
            <a:r>
              <a:rPr lang="en-US" baseline="0" dirty="0" smtClean="0"/>
              <a:t> care facilities, nursing homes, long-term care facilities are regulated by a different division within the MN Department of Health instead of the Food, Pools, and Lodging division that regulates all other food &amp; </a:t>
            </a:r>
            <a:r>
              <a:rPr lang="en-US" baseline="0" smtClean="0"/>
              <a:t>beverage service.</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72899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aseline="0" dirty="0" smtClean="0"/>
              <a:t>Registration is voluntary, but provides documentation that you are an approved vendor. There is no registration fee, and the form is one page.</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05550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72993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24161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PL-exemption:  not the same as the 1,000-bird exemption. </a:t>
            </a:r>
            <a:r>
              <a:rPr lang="en-US" baseline="0" dirty="0" smtClean="0"/>
              <a:t> PL-exemption can go up to 20,000. </a:t>
            </a:r>
          </a:p>
          <a:p>
            <a:pPr marL="0" lvl="0" indent="0" rtl="0">
              <a:spcBef>
                <a:spcPts val="0"/>
              </a:spcBef>
              <a:spcAft>
                <a:spcPts val="0"/>
              </a:spcAft>
              <a:buNone/>
            </a:pPr>
            <a:r>
              <a:rPr lang="en-US" baseline="0" dirty="0" smtClean="0"/>
              <a:t>Right of customer to inspect a farm, a butchering process? This is a face-to-face transaction. The buyer takes on the responsibility of verification of safety. </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45997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Farmers can process chicken on their own farms, without a license, for sale to individual consumers. This type of labeling would be okay on a chicken for sale to an individual farmers’ market customer, but cannot be purchased by a grocery store, restaurant, school, hospital, etc</a:t>
            </a:r>
            <a:r>
              <a:rPr lang="en-US" dirty="0" smtClean="0"/>
              <a:t>.</a:t>
            </a:r>
          </a:p>
          <a:p>
            <a:pPr marL="0" lvl="0" indent="0" rtl="0">
              <a:spcBef>
                <a:spcPts val="0"/>
              </a:spcBef>
              <a:spcAft>
                <a:spcPts val="0"/>
              </a:spcAft>
              <a:buNone/>
            </a:pPr>
            <a:r>
              <a:rPr lang="en-US" dirty="0" smtClean="0"/>
              <a:t>PL stands for Public</a:t>
            </a:r>
            <a:r>
              <a:rPr lang="en-US" baseline="0" dirty="0" smtClean="0"/>
              <a:t> Law. This was part of the federal Wholesome Poultry Products Act of 1957.</a:t>
            </a:r>
          </a:p>
          <a:p>
            <a:pPr marL="0" lvl="0" indent="0" rtl="0">
              <a:spcBef>
                <a:spcPts val="0"/>
              </a:spcBef>
              <a:spcAft>
                <a:spcPts val="0"/>
              </a:spcAft>
              <a:buNone/>
            </a:pPr>
            <a:r>
              <a:rPr lang="en-US" baseline="0" dirty="0" smtClean="0"/>
              <a:t>Approved sanitary conditions will mean an indoor facility with approved floor, wall, and ceiling finishes: smooth, cleanable, durable, non-porous.</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7047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Commercial-grade freezers and refrigerators are not required if you are selling Product of the Farm. If you have a license, such as Retail</a:t>
            </a:r>
            <a:r>
              <a:rPr lang="en-US" baseline="0" dirty="0" smtClean="0"/>
              <a:t> Food Handler, your freezers must be commercial-grade but are not required to be ANSI certified if they are for maintaining temp of frozen product. You can use a cooler with ice to hold shell eggs cold, but must be able to maintain the required temperature. Rule of thumb: 4 hours outside of mechanical refrigeration.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93272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047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Advocacy to change laws is important work, and anyone who wants</a:t>
            </a:r>
            <a:r>
              <a:rPr lang="en-US" baseline="0" dirty="0" smtClean="0"/>
              <a:t> to undertake that effort can certainly do that. There are plenty of areas of the law that could use some updating – but we’re not going to get into it in this presentation.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31715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1962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customer must actually set foot</a:t>
            </a:r>
            <a:r>
              <a:rPr lang="en-US" baseline="0" dirty="0" smtClean="0"/>
              <a:t> on your farm premises. The customer’s personal observation of your farm takes the place of agency inspection. Freezers used to hold frozen meat or poultry must be able to hold a temp of zero degrees F or below, but are not required to be ANSI certified.</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56419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Packages will be marked “Not for Sale.” That means</a:t>
            </a:r>
            <a:r>
              <a:rPr lang="en-US" baseline="0" dirty="0" smtClean="0"/>
              <a:t> what it says. There has been some confusion; some people think that means the processing plant can’t sell the packages of meat but the farmer can. Not true. The farmer’s customer(s) must own the animal before it goes to slaughter. The farmer cannot legally take back packages marked Not for Sale and sell them.</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9851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Packages will be marked “Not for Sale.” That means</a:t>
            </a:r>
            <a:r>
              <a:rPr lang="en-US" baseline="0" dirty="0" smtClean="0"/>
              <a:t> what it says. There has been some confusion; some people think that means the processing plant can’t sell the packages of meat but the farmer can. Not true. The farmer’s customer(s) must own the animal before it goes to slaughter. The farmer cannot legally take back packages marked Not for Sale and sell them. Same with unlabeled packages – those must go back to the owner of the animal and cannot be sold. </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4532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certification requirement for wild mushroom sales is for sales to food facilities.</a:t>
            </a:r>
            <a:r>
              <a:rPr lang="en-US" baseline="0" dirty="0" smtClean="0"/>
              <a:t> It is not a requirement for sales to individuals at farmers’ markets. However, farmers’ markets would be well advised to require this certification in order to reduce their liability risk. The new Minnesota Food Code that took effect January 1, 2019 changed the mushroom certification requirements to require a course in mushroom identification that includes actual, fresh mushroom specimens. Currently the only entity offering such a course in MN is the MN Mycological Society.</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4416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Natural Resources agency may be the Minnesota DNR,</a:t>
            </a:r>
            <a:r>
              <a:rPr lang="en-US" baseline="0" dirty="0" smtClean="0"/>
              <a:t> or a tribal government agency.</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07268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Can product</a:t>
            </a:r>
            <a:r>
              <a:rPr lang="en-US" baseline="0" dirty="0" smtClean="0"/>
              <a:t> of the farm include processed products?</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19004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was misrepresented in fact sheets for many years, and is still a major point of confusion for both farmers and inspectors. Prior to 2016 the MDA stated that processing of vegetables and fruits required a license. The point was clarified in 2016, and now MDA fact sheets state that farmers can process their produce without a license, but there is still rampant confusion. Processing cannot be done in a private residence kitchen and must follow CGMPs.</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cea8942f7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These tasks can be done outdoors or in a packing shed. No inspection or approval is </a:t>
            </a:r>
            <a:r>
              <a:rPr lang="en-US" dirty="0" smtClean="0"/>
              <a:t>needed unless</a:t>
            </a:r>
            <a:r>
              <a:rPr lang="en-US" baseline="0" dirty="0" smtClean="0"/>
              <a:t> the farmer is covered by FSMA</a:t>
            </a:r>
            <a:r>
              <a:rPr lang="en-US" dirty="0" smtClean="0"/>
              <a:t>. Can people wash their veggies in their home kitchen? There</a:t>
            </a:r>
            <a:r>
              <a:rPr lang="en-US" baseline="0" dirty="0" smtClean="0"/>
              <a:t> is no rule preventing it. There is a requirement for general sanitary handling and the food cannot become contaminated. Annual water testing is recommended.</a:t>
            </a:r>
            <a:endParaRPr dirty="0"/>
          </a:p>
        </p:txBody>
      </p:sp>
      <p:sp>
        <p:nvSpPr>
          <p:cNvPr id="334" name="Google Shape;334;g3cea8942f7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Vacuum-sealing</a:t>
            </a:r>
            <a:r>
              <a:rPr lang="en-US" baseline="0" dirty="0" smtClean="0"/>
              <a:t> of produce creates a reduced-oxygen environment. ROPS = Reduced-Oxygen Packaging System. Similarly, the environment inside a canned jar of food is low or zero oxygen. Fermenting is a process that takes place in low-oxygen conditions. The risk here is botulism. The bacteria responsible for botulism, Clostridium botulinum, grows in low- or zero-oxygen conditions. Its growth is stopped by freezing and by acidity. People who want to can produce need training to ensure their process is correct.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004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But you will have the binders, or</a:t>
            </a:r>
            <a:r>
              <a:rPr lang="en-US" baseline="0" dirty="0" smtClean="0"/>
              <a:t> the list of references that are available online. You don’t have to know everything, but it helps if you know where to go look it up.</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75143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cea8942f7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Farmers doing this type of processing cannot do it outdoors or in a </a:t>
            </a:r>
            <a:r>
              <a:rPr lang="en-US" dirty="0" smtClean="0"/>
              <a:t>private residence </a:t>
            </a:r>
            <a:r>
              <a:rPr lang="en-US" dirty="0"/>
              <a:t>kitchen. They could construct an on-farm facility, or use a kitchen in a local church, community center, etc. Facility inspection by MDA is recommended; however it is not required and is generally a </a:t>
            </a:r>
            <a:r>
              <a:rPr lang="en-US" dirty="0" smtClean="0"/>
              <a:t>lower </a:t>
            </a:r>
            <a:r>
              <a:rPr lang="en-US" dirty="0"/>
              <a:t>priority for </a:t>
            </a:r>
            <a:r>
              <a:rPr lang="en-US" dirty="0" smtClean="0"/>
              <a:t>MDA than the mandated</a:t>
            </a:r>
            <a:r>
              <a:rPr lang="en-US" baseline="0" dirty="0" smtClean="0"/>
              <a:t> inspections of licensed businesses</a:t>
            </a:r>
            <a:r>
              <a:rPr lang="en-US" dirty="0" smtClean="0"/>
              <a:t>. You may have difficulty selling processed product to a buyer unless you have an approval and inspection</a:t>
            </a:r>
            <a:r>
              <a:rPr lang="en-US" baseline="0" dirty="0" smtClean="0"/>
              <a:t> report from the MDA.</a:t>
            </a:r>
            <a:endParaRPr dirty="0"/>
          </a:p>
        </p:txBody>
      </p:sp>
      <p:sp>
        <p:nvSpPr>
          <p:cNvPr id="344" name="Google Shape;344;g3cea8942f7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Remember that product of the farm is product you grew, yourself, on land you control by ownership or renting. If you add ingredients to your produce</a:t>
            </a:r>
            <a:r>
              <a:rPr lang="en-US" baseline="0" dirty="0" smtClean="0"/>
              <a:t> or buy from another farmer, it isn’t your product of the farm anymore and you need a food handler or food manufacturer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6241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Vinegar – less of a concern. </a:t>
            </a:r>
            <a:r>
              <a:rPr lang="en-US" baseline="0" dirty="0" err="1" smtClean="0"/>
              <a:t>Kombucha</a:t>
            </a:r>
            <a:r>
              <a:rPr lang="en-US" baseline="0" dirty="0" smtClean="0"/>
              <a:t> – lots of personal liability in this; risk of exploding bottles; risk of too-high alcohol content.  Always be in close contact with regulatory official. </a:t>
            </a:r>
            <a:r>
              <a:rPr lang="en-US" baseline="0" dirty="0" err="1" smtClean="0"/>
              <a:t>Kombucha</a:t>
            </a:r>
            <a:r>
              <a:rPr lang="en-US" baseline="0" dirty="0" smtClean="0"/>
              <a:t> could meet product of the farm if you grow your own tea plants in a greenhouse and use honey as a sweetener. </a:t>
            </a:r>
            <a:r>
              <a:rPr lang="en-US" dirty="0" smtClean="0"/>
              <a:t>How long does a mother or a SCOBY have to grow on your farm</a:t>
            </a:r>
            <a:r>
              <a:rPr lang="en-US" baseline="0" dirty="0" smtClean="0"/>
              <a:t> before it’s yours? We don’t know.</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4322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Anytime you step into alcohol production for sale, you need to deal with both state and federal agencies,</a:t>
            </a:r>
            <a:r>
              <a:rPr lang="en-US" baseline="0" dirty="0" smtClean="0"/>
              <a:t> even if it’s product of the farm. </a:t>
            </a:r>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71090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Wholesale bottling</a:t>
            </a:r>
            <a:r>
              <a:rPr lang="en-US" baseline="0" dirty="0" smtClean="0"/>
              <a:t> and sales = juice HACCP.  Juice HACCP is a federal requirement for wholesale sales, even if it’s product of the farm.</a:t>
            </a:r>
          </a:p>
          <a:p>
            <a:pPr marL="0" lvl="0" indent="0" rtl="0">
              <a:spcBef>
                <a:spcPts val="0"/>
              </a:spcBef>
              <a:spcAft>
                <a:spcPts val="0"/>
              </a:spcAft>
              <a:buNone/>
            </a:pPr>
            <a:r>
              <a:rPr lang="en-US" baseline="0" dirty="0" smtClean="0"/>
              <a:t>Product of the farm juice could be produced and sold at retail (sales only to the end consumer), but would have to meet facilities standards and follow CGMPs (Current Good Manufacturing Practices). </a:t>
            </a:r>
          </a:p>
          <a:p>
            <a:pPr marL="0" lvl="0" indent="0" rtl="0">
              <a:spcBef>
                <a:spcPts val="0"/>
              </a:spcBef>
              <a:spcAft>
                <a:spcPts val="0"/>
              </a:spcAft>
              <a:buNone/>
            </a:pPr>
            <a:r>
              <a:rPr lang="en-US" baseline="0" dirty="0" smtClean="0"/>
              <a:t>Concern re: water source – has to be safe, drinkable water</a:t>
            </a:r>
          </a:p>
          <a:p>
            <a:pPr marL="0" lvl="0" indent="0" rtl="0">
              <a:spcBef>
                <a:spcPts val="0"/>
              </a:spcBef>
              <a:spcAft>
                <a:spcPts val="0"/>
              </a:spcAft>
              <a:buNone/>
            </a:pPr>
            <a:r>
              <a:rPr lang="en-US" baseline="0" dirty="0" smtClean="0"/>
              <a:t>Low acid product like carrot juice can’t be under Cottage Food</a:t>
            </a:r>
          </a:p>
          <a:p>
            <a:pPr marL="0" lvl="0" indent="0" rtl="0">
              <a:spcBef>
                <a:spcPts val="0"/>
              </a:spcBef>
              <a:spcAft>
                <a:spcPts val="0"/>
              </a:spcAft>
              <a:buNone/>
            </a:pPr>
            <a:r>
              <a:rPr lang="en-US" baseline="0" dirty="0" smtClean="0"/>
              <a:t>High acid product like most fruit juice could be canned under Cottage Food law. </a:t>
            </a:r>
          </a:p>
          <a:p>
            <a:pPr marL="0" lvl="0" indent="0" rtl="0">
              <a:spcBef>
                <a:spcPts val="0"/>
              </a:spcBef>
              <a:spcAft>
                <a:spcPts val="0"/>
              </a:spcAft>
              <a:buNone/>
            </a:pPr>
            <a:r>
              <a:rPr lang="en-US" baseline="0" dirty="0" smtClean="0"/>
              <a:t>Fruit/Vegetable juice must be 4.6 pH or lower to be canned under cottage food; otherwise has to be done under CGMPs as product of the farm</a:t>
            </a:r>
          </a:p>
          <a:p>
            <a:pPr marL="0" lvl="0" indent="0" rtl="0">
              <a:spcBef>
                <a:spcPts val="0"/>
              </a:spcBef>
              <a:spcAft>
                <a:spcPts val="0"/>
              </a:spcAft>
              <a:buNone/>
            </a:pPr>
            <a:r>
              <a:rPr lang="en-US" baseline="0" dirty="0" smtClean="0"/>
              <a:t>Herbal or other teas may be acidic, in which case could be cottage food; otherwise has to be done under CGMPs as product of the farm</a:t>
            </a:r>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52104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Getting a license is by no means impossible</a:t>
            </a:r>
            <a:r>
              <a:rPr lang="en-US" baseline="0" dirty="0" smtClean="0"/>
              <a:t>. Farmers who want to do something that doesn’t fit well with Product of the Farm or with Cottage Food can get a license.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1387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You have to follow the facilities and process requirements anyway, and those can be expensive. The purchase of a license winds up being a small percentage of the total cost of producing safe food, especially if you are doing special processes. </a:t>
            </a:r>
          </a:p>
          <a:p>
            <a:pPr marL="0" lvl="0" indent="0" rtl="0">
              <a:spcBef>
                <a:spcPts val="0"/>
              </a:spcBef>
              <a:spcAft>
                <a:spcPts val="0"/>
              </a:spcAft>
              <a:buNone/>
            </a:pPr>
            <a:r>
              <a:rPr lang="en-US" baseline="0" dirty="0" smtClean="0"/>
              <a:t>If you’re in a situation of doing special processes that require certification and facilities standards, it can get complicated to get the right inspections and approval because inspection priority goes to licensed food businesses. You might get things moving more quickly if you make a product that includes off-farm ingredients, and get a license. </a:t>
            </a:r>
            <a:endParaRPr lang="en-US"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1806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Moral of the story: buy insurance. Visit</a:t>
            </a:r>
            <a:r>
              <a:rPr lang="en-US" baseline="0" dirty="0" smtClean="0"/>
              <a:t> the Farm Commons website to find lots of information about how to use insurance to protect yourself, your business, and your farm. https://farmcommons.org</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6944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Traceability means you can track one step forward</a:t>
            </a:r>
            <a:r>
              <a:rPr lang="en-US" baseline="0" dirty="0" smtClean="0"/>
              <a:t> and one step back from your business. One step back: where did your ingredients come from? One step forward: who bought your product? Retail sales to individual end consumers generally are not tracked, but you should know the venue where those sales took place; such as a farmers’ market.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160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Talk</a:t>
            </a:r>
            <a:r>
              <a:rPr lang="en-US" baseline="0" dirty="0" smtClean="0"/>
              <a:t> about removing fear of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8667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4"/>
          <p:cNvSpPr txBox="1">
            <a:spLocks noGrp="1"/>
          </p:cNvSpPr>
          <p:nvPr>
            <p:ph type="body" idx="1"/>
          </p:nvPr>
        </p:nvSpPr>
        <p:spPr>
          <a:xfrm>
            <a:off x="457200" y="1524000"/>
            <a:ext cx="8229600"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32" name="Google Shape;32;p4"/>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33" name="Google Shape;33;p4"/>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4" name="Google Shape;34;p4"/>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5" name="Google Shape;35;p4"/>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22811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094286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66614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944616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280672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871287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529714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5496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487316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p:cNvSpPr txBox="1"/>
          <p:nvPr/>
        </p:nvSpPr>
        <p:spPr>
          <a:xfrm>
            <a:off x="-6351" y="6356262"/>
            <a:ext cx="9144001" cy="30777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solidFill>
                  <a:srgbClr val="959484"/>
                </a:solidFill>
                <a:latin typeface="Myriad Pro"/>
                <a:cs typeface="Myriad Pro"/>
              </a:rPr>
              <a:t>University of Minnesota        411 Borlaug Hall        1991 Buford Circle        St. Paul, Minnesota 55108</a:t>
            </a:r>
          </a:p>
        </p:txBody>
      </p:sp>
      <p:pic>
        <p:nvPicPr>
          <p:cNvPr id="13" name="Picture 12"/>
          <p:cNvPicPr>
            <a:picLocks noChangeAspect="1"/>
          </p:cNvPicPr>
          <p:nvPr/>
        </p:nvPicPr>
        <p:blipFill>
          <a:blip r:embed="rId2"/>
          <a:stretch>
            <a:fillRect/>
          </a:stretch>
        </p:blipFill>
        <p:spPr>
          <a:xfrm>
            <a:off x="5950671" y="6430367"/>
            <a:ext cx="286104" cy="188010"/>
          </a:xfrm>
          <a:prstGeom prst="rect">
            <a:avLst/>
          </a:prstGeom>
        </p:spPr>
      </p:pic>
      <p:pic>
        <p:nvPicPr>
          <p:cNvPr id="19" name="Picture 18" descr="misalogoblue_longline.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1" name="Picture 20" descr="misalogoblue_longlin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3" name="Picture 22"/>
          <p:cNvPicPr>
            <a:picLocks noChangeAspect="1"/>
          </p:cNvPicPr>
          <p:nvPr userDrawn="1"/>
        </p:nvPicPr>
        <p:blipFill>
          <a:blip r:embed="rId2"/>
          <a:stretch>
            <a:fillRect/>
          </a:stretch>
        </p:blipFill>
        <p:spPr>
          <a:xfrm>
            <a:off x="4300246" y="6424847"/>
            <a:ext cx="286104" cy="188010"/>
          </a:xfrm>
          <a:prstGeom prst="rect">
            <a:avLst/>
          </a:prstGeom>
        </p:spPr>
      </p:pic>
      <p:pic>
        <p:nvPicPr>
          <p:cNvPr id="24" name="Picture 23"/>
          <p:cNvPicPr>
            <a:picLocks noChangeAspect="1"/>
          </p:cNvPicPr>
          <p:nvPr userDrawn="1"/>
        </p:nvPicPr>
        <p:blipFill>
          <a:blip r:embed="rId2"/>
          <a:stretch>
            <a:fillRect/>
          </a:stretch>
        </p:blipFill>
        <p:spPr>
          <a:xfrm>
            <a:off x="2781613" y="6430367"/>
            <a:ext cx="286104" cy="188010"/>
          </a:xfrm>
          <a:prstGeom prst="rect">
            <a:avLst/>
          </a:prstGeom>
        </p:spPr>
      </p:pic>
      <p:sp>
        <p:nvSpPr>
          <p:cNvPr id="4" name="Text Placeholder 3"/>
          <p:cNvSpPr>
            <a:spLocks noGrp="1"/>
          </p:cNvSpPr>
          <p:nvPr>
            <p:ph type="body" sz="quarter" idx="13"/>
          </p:nvPr>
        </p:nvSpPr>
        <p:spPr>
          <a:xfrm>
            <a:off x="1975205" y="6090661"/>
            <a:ext cx="5527036" cy="436563"/>
          </a:xfrm>
        </p:spPr>
        <p:txBody>
          <a:bodyPr>
            <a:noAutofit/>
          </a:bodyPr>
          <a:lstStyle>
            <a:lvl1pPr marL="0" indent="0" algn="ctr">
              <a:buNone/>
              <a:defRPr sz="1400">
                <a:solidFill>
                  <a:srgbClr val="959484"/>
                </a:solidFill>
              </a:defRPr>
            </a:lvl1pPr>
            <a:lvl2pPr>
              <a:defRPr sz="1800"/>
            </a:lvl2pPr>
            <a:lvl3pPr>
              <a:defRPr sz="1800"/>
            </a:lvl3pPr>
            <a:lvl4pPr>
              <a:defRPr sz="1800"/>
            </a:lvl4pPr>
            <a:lvl5pPr>
              <a:defRPr sz="1800"/>
            </a:lvl5pPr>
          </a:lstStyle>
          <a:p>
            <a:pPr lvl="0"/>
            <a:r>
              <a:rPr lang="en-US" dirty="0" smtClean="0"/>
              <a:t>Click to edit Master text styles</a:t>
            </a:r>
          </a:p>
        </p:txBody>
      </p:sp>
      <p:sp>
        <p:nvSpPr>
          <p:cNvPr id="15" name="Picture Placeholder 15"/>
          <p:cNvSpPr>
            <a:spLocks noGrp="1"/>
          </p:cNvSpPr>
          <p:nvPr>
            <p:ph type="pic" sz="quarter" idx="10"/>
          </p:nvPr>
        </p:nvSpPr>
        <p:spPr>
          <a:xfrm>
            <a:off x="0" y="1289"/>
            <a:ext cx="3245783" cy="2259013"/>
          </a:xfrm>
        </p:spPr>
        <p:txBody>
          <a:bodyPr/>
          <a:lstStyle/>
          <a:p>
            <a:r>
              <a:rPr lang="en-US" dirty="0" smtClean="0"/>
              <a:t>Drag picture to placeholder or click icon to add</a:t>
            </a:r>
            <a:endParaRPr lang="en-US" dirty="0"/>
          </a:p>
        </p:txBody>
      </p:sp>
      <p:sp>
        <p:nvSpPr>
          <p:cNvPr id="20" name="Subtitle 2"/>
          <p:cNvSpPr>
            <a:spLocks noGrp="1"/>
          </p:cNvSpPr>
          <p:nvPr>
            <p:ph type="subTitle" idx="1" hasCustomPrompt="1"/>
          </p:nvPr>
        </p:nvSpPr>
        <p:spPr>
          <a:xfrm>
            <a:off x="1390805" y="2956240"/>
            <a:ext cx="6400800" cy="1327848"/>
          </a:xfrm>
        </p:spPr>
        <p:txBody>
          <a:bodyPr/>
          <a:lstStyle>
            <a:lvl1pPr marL="0" indent="0" algn="ctr">
              <a:buNone/>
              <a:defRPr>
                <a:solidFill>
                  <a:srgbClr val="003E7E"/>
                </a:solidFill>
                <a:latin typeface="Americana"/>
                <a:cs typeface="Americ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Title</a:t>
            </a:r>
            <a:endParaRPr lang="en-US" dirty="0"/>
          </a:p>
        </p:txBody>
      </p:sp>
      <p:sp>
        <p:nvSpPr>
          <p:cNvPr id="25" name="Text Placeholder 21"/>
          <p:cNvSpPr>
            <a:spLocks noGrp="1"/>
          </p:cNvSpPr>
          <p:nvPr>
            <p:ph type="body" sz="quarter" idx="12" hasCustomPrompt="1"/>
          </p:nvPr>
        </p:nvSpPr>
        <p:spPr>
          <a:xfrm>
            <a:off x="946074" y="4284088"/>
            <a:ext cx="7290262" cy="307976"/>
          </a:xfrm>
        </p:spPr>
        <p:txBody>
          <a:bodyPr>
            <a:noAutofit/>
          </a:bodyPr>
          <a:lstStyle>
            <a:lvl1pPr marL="0" indent="0" algn="ctr">
              <a:buNone/>
              <a:defRPr sz="1800">
                <a:solidFill>
                  <a:srgbClr val="BD6C50"/>
                </a:solidFill>
                <a:latin typeface="Myriad Pro"/>
                <a:cs typeface="Myriad Pro"/>
              </a:defRPr>
            </a:lvl1pPr>
          </a:lstStyle>
          <a:p>
            <a:pPr lvl="0"/>
            <a:r>
              <a:rPr lang="en-US" dirty="0" smtClean="0"/>
              <a:t>Subtitle</a:t>
            </a:r>
          </a:p>
        </p:txBody>
      </p:sp>
      <p:sp>
        <p:nvSpPr>
          <p:cNvPr id="27" name="Picture Placeholder 15"/>
          <p:cNvSpPr>
            <a:spLocks noGrp="1"/>
          </p:cNvSpPr>
          <p:nvPr>
            <p:ph type="pic" sz="quarter" idx="14"/>
          </p:nvPr>
        </p:nvSpPr>
        <p:spPr>
          <a:xfrm>
            <a:off x="3014638" y="664"/>
            <a:ext cx="3143423" cy="2259013"/>
          </a:xfrm>
        </p:spPr>
        <p:txBody>
          <a:bodyPr/>
          <a:lstStyle/>
          <a:p>
            <a:r>
              <a:rPr lang="en-US" dirty="0" smtClean="0"/>
              <a:t>Drag picture to placeholder or click icon to add</a:t>
            </a:r>
            <a:endParaRPr lang="en-US" dirty="0"/>
          </a:p>
        </p:txBody>
      </p:sp>
      <p:sp>
        <p:nvSpPr>
          <p:cNvPr id="28" name="Picture Placeholder 15"/>
          <p:cNvSpPr>
            <a:spLocks noGrp="1"/>
          </p:cNvSpPr>
          <p:nvPr>
            <p:ph type="pic" sz="quarter" idx="15"/>
          </p:nvPr>
        </p:nvSpPr>
        <p:spPr>
          <a:xfrm>
            <a:off x="5811621" y="-434"/>
            <a:ext cx="3332380" cy="2259013"/>
          </a:xfrm>
        </p:spPr>
        <p:txBody>
          <a:bodyPr/>
          <a:lstStyle/>
          <a:p>
            <a:r>
              <a:rPr lang="en-US" dirty="0" smtClean="0"/>
              <a:t>Drag picture to placeholder or click icon to add</a:t>
            </a:r>
            <a:endParaRPr lang="en-US" dirty="0"/>
          </a:p>
        </p:txBody>
      </p:sp>
    </p:spTree>
    <p:extLst>
      <p:ext uri="{BB962C8B-B14F-4D97-AF65-F5344CB8AC3E}">
        <p14:creationId xmlns:p14="http://schemas.microsoft.com/office/powerpoint/2010/main" val="3189302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44" name="Google Shape;44;p6"/>
          <p:cNvSpPr txBox="1">
            <a:spLocks noGrp="1"/>
          </p:cNvSpPr>
          <p:nvPr>
            <p:ph type="body" idx="1"/>
          </p:nvPr>
        </p:nvSpPr>
        <p:spPr>
          <a:xfrm rot="5400000">
            <a:off x="2232819" y="-327819"/>
            <a:ext cx="4678362" cy="82296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45" name="Google Shape;45;p6"/>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6" name="Google Shape;46;p6"/>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7" name="Google Shape;47;p6"/>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Option">
    <p:spTree>
      <p:nvGrpSpPr>
        <p:cNvPr id="1" name=""/>
        <p:cNvGrpSpPr/>
        <p:nvPr/>
      </p:nvGrpSpPr>
      <p:grpSpPr>
        <a:xfrm>
          <a:off x="0" y="0"/>
          <a:ext cx="0" cy="0"/>
          <a:chOff x="0" y="0"/>
          <a:chExt cx="0" cy="0"/>
        </a:xfrm>
      </p:grpSpPr>
      <p:sp>
        <p:nvSpPr>
          <p:cNvPr id="11" name="TextBox 10"/>
          <p:cNvSpPr txBox="1"/>
          <p:nvPr/>
        </p:nvSpPr>
        <p:spPr>
          <a:xfrm>
            <a:off x="-6351" y="6356262"/>
            <a:ext cx="9144001" cy="30777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solidFill>
                  <a:srgbClr val="959484"/>
                </a:solidFill>
                <a:latin typeface="Myriad Pro"/>
                <a:cs typeface="Myriad Pro"/>
              </a:rPr>
              <a:t>University of Minnesota        411 Borlaug Hall        1991 Buford Circle        St. Paul, Minnesota 55108</a:t>
            </a:r>
          </a:p>
        </p:txBody>
      </p:sp>
      <p:sp>
        <p:nvSpPr>
          <p:cNvPr id="3" name="Subtitle 2"/>
          <p:cNvSpPr>
            <a:spLocks noGrp="1"/>
          </p:cNvSpPr>
          <p:nvPr>
            <p:ph type="subTitle" idx="1" hasCustomPrompt="1"/>
          </p:nvPr>
        </p:nvSpPr>
        <p:spPr>
          <a:xfrm>
            <a:off x="1390805" y="621602"/>
            <a:ext cx="6400800" cy="1327848"/>
          </a:xfrm>
        </p:spPr>
        <p:txBody>
          <a:bodyPr/>
          <a:lstStyle>
            <a:lvl1pPr marL="0" indent="0" algn="ctr">
              <a:buNone/>
              <a:defRPr>
                <a:solidFill>
                  <a:srgbClr val="003E7E"/>
                </a:solidFill>
                <a:latin typeface="Americana"/>
                <a:cs typeface="Americ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Title</a:t>
            </a:r>
            <a:endParaRPr lang="en-US" dirty="0"/>
          </a:p>
        </p:txBody>
      </p:sp>
      <p:pic>
        <p:nvPicPr>
          <p:cNvPr id="13" name="Picture 12"/>
          <p:cNvPicPr>
            <a:picLocks noChangeAspect="1"/>
          </p:cNvPicPr>
          <p:nvPr/>
        </p:nvPicPr>
        <p:blipFill>
          <a:blip r:embed="rId2"/>
          <a:stretch>
            <a:fillRect/>
          </a:stretch>
        </p:blipFill>
        <p:spPr>
          <a:xfrm>
            <a:off x="5950671" y="6430367"/>
            <a:ext cx="286104" cy="188010"/>
          </a:xfrm>
          <a:prstGeom prst="rect">
            <a:avLst/>
          </a:prstGeom>
        </p:spPr>
      </p:pic>
      <p:sp>
        <p:nvSpPr>
          <p:cNvPr id="16" name="Picture Placeholder 15"/>
          <p:cNvSpPr>
            <a:spLocks noGrp="1"/>
          </p:cNvSpPr>
          <p:nvPr>
            <p:ph type="pic" sz="quarter" idx="10"/>
          </p:nvPr>
        </p:nvSpPr>
        <p:spPr>
          <a:xfrm>
            <a:off x="-9681" y="2740025"/>
            <a:ext cx="9147330" cy="2259013"/>
          </a:xfrm>
        </p:spPr>
        <p:txBody>
          <a:bodyPr/>
          <a:lstStyle/>
          <a:p>
            <a:r>
              <a:rPr lang="en-US" smtClean="0"/>
              <a:t>Drag picture to placeholder or click icon to add</a:t>
            </a:r>
            <a:endParaRPr lang="en-US"/>
          </a:p>
        </p:txBody>
      </p:sp>
      <p:pic>
        <p:nvPicPr>
          <p:cNvPr id="19" name="Picture 18" descr="misalogoblue_longline.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sp>
        <p:nvSpPr>
          <p:cNvPr id="22" name="Text Placeholder 21"/>
          <p:cNvSpPr>
            <a:spLocks noGrp="1"/>
          </p:cNvSpPr>
          <p:nvPr>
            <p:ph type="body" sz="quarter" idx="12" hasCustomPrompt="1"/>
          </p:nvPr>
        </p:nvSpPr>
        <p:spPr>
          <a:xfrm>
            <a:off x="946074" y="1949450"/>
            <a:ext cx="7290262" cy="307976"/>
          </a:xfrm>
        </p:spPr>
        <p:txBody>
          <a:bodyPr>
            <a:noAutofit/>
          </a:bodyPr>
          <a:lstStyle>
            <a:lvl1pPr marL="0" indent="0" algn="ctr">
              <a:buNone/>
              <a:defRPr sz="1800">
                <a:solidFill>
                  <a:srgbClr val="BD6C50"/>
                </a:solidFill>
                <a:latin typeface="Myriad Pro"/>
                <a:cs typeface="Myriad Pro"/>
              </a:defRPr>
            </a:lvl1pPr>
          </a:lstStyle>
          <a:p>
            <a:pPr lvl="0"/>
            <a:r>
              <a:rPr lang="en-US" dirty="0" smtClean="0"/>
              <a:t>Subtitle</a:t>
            </a:r>
          </a:p>
        </p:txBody>
      </p:sp>
      <p:pic>
        <p:nvPicPr>
          <p:cNvPr id="21" name="Picture 20" descr="misalogoblue_longlin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3" name="Picture 22"/>
          <p:cNvPicPr>
            <a:picLocks noChangeAspect="1"/>
          </p:cNvPicPr>
          <p:nvPr userDrawn="1"/>
        </p:nvPicPr>
        <p:blipFill>
          <a:blip r:embed="rId2"/>
          <a:stretch>
            <a:fillRect/>
          </a:stretch>
        </p:blipFill>
        <p:spPr>
          <a:xfrm>
            <a:off x="4300246" y="6424847"/>
            <a:ext cx="286104" cy="188010"/>
          </a:xfrm>
          <a:prstGeom prst="rect">
            <a:avLst/>
          </a:prstGeom>
        </p:spPr>
      </p:pic>
      <p:pic>
        <p:nvPicPr>
          <p:cNvPr id="24" name="Picture 23"/>
          <p:cNvPicPr>
            <a:picLocks noChangeAspect="1"/>
          </p:cNvPicPr>
          <p:nvPr userDrawn="1"/>
        </p:nvPicPr>
        <p:blipFill>
          <a:blip r:embed="rId2"/>
          <a:stretch>
            <a:fillRect/>
          </a:stretch>
        </p:blipFill>
        <p:spPr>
          <a:xfrm>
            <a:off x="2781613" y="6430367"/>
            <a:ext cx="286104" cy="188010"/>
          </a:xfrm>
          <a:prstGeom prst="rect">
            <a:avLst/>
          </a:prstGeom>
        </p:spPr>
      </p:pic>
      <p:sp>
        <p:nvSpPr>
          <p:cNvPr id="12" name="Text Placeholder 3"/>
          <p:cNvSpPr>
            <a:spLocks noGrp="1"/>
          </p:cNvSpPr>
          <p:nvPr>
            <p:ph type="body" sz="quarter" idx="13"/>
          </p:nvPr>
        </p:nvSpPr>
        <p:spPr>
          <a:xfrm>
            <a:off x="1975205" y="6090661"/>
            <a:ext cx="5527036" cy="436563"/>
          </a:xfrm>
        </p:spPr>
        <p:txBody>
          <a:bodyPr>
            <a:noAutofit/>
          </a:bodyPr>
          <a:lstStyle>
            <a:lvl1pPr marL="0" indent="0" algn="ctr">
              <a:buNone/>
              <a:defRPr sz="1400">
                <a:solidFill>
                  <a:srgbClr val="959484"/>
                </a:solidFill>
              </a:defRPr>
            </a:lvl1pPr>
            <a:lvl2pPr>
              <a:defRPr sz="1800"/>
            </a:lvl2pPr>
            <a:lvl3pPr>
              <a:defRPr sz="1800"/>
            </a:lvl3pPr>
            <a:lvl4pPr>
              <a:defRPr sz="1800"/>
            </a:lvl4pPr>
            <a:lvl5pPr>
              <a:defRPr sz="1800"/>
            </a:lvl5pPr>
          </a:lstStyle>
          <a:p>
            <a:pPr lvl="0"/>
            <a:r>
              <a:rPr lang="en-US" dirty="0" smtClean="0"/>
              <a:t>Click to edit Master text styles</a:t>
            </a:r>
          </a:p>
        </p:txBody>
      </p:sp>
    </p:spTree>
    <p:extLst>
      <p:ext uri="{BB962C8B-B14F-4D97-AF65-F5344CB8AC3E}">
        <p14:creationId xmlns:p14="http://schemas.microsoft.com/office/powerpoint/2010/main" val="3447013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99393" y="1223612"/>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0" name="Text Placeholder 7"/>
          <p:cNvSpPr>
            <a:spLocks noGrp="1"/>
          </p:cNvSpPr>
          <p:nvPr>
            <p:ph type="body" sz="quarter" idx="11" hasCustomPrompt="1"/>
          </p:nvPr>
        </p:nvSpPr>
        <p:spPr>
          <a:xfrm>
            <a:off x="1298181" y="1608122"/>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11" name="Text Placeholder 7"/>
          <p:cNvSpPr>
            <a:spLocks noGrp="1"/>
          </p:cNvSpPr>
          <p:nvPr>
            <p:ph type="body" sz="quarter" idx="12" hasCustomPrompt="1"/>
          </p:nvPr>
        </p:nvSpPr>
        <p:spPr>
          <a:xfrm>
            <a:off x="799393" y="2119057"/>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6" name="Text Placeholder 7"/>
          <p:cNvSpPr>
            <a:spLocks noGrp="1"/>
          </p:cNvSpPr>
          <p:nvPr>
            <p:ph type="body" sz="quarter" idx="17" hasCustomPrompt="1"/>
          </p:nvPr>
        </p:nvSpPr>
        <p:spPr>
          <a:xfrm>
            <a:off x="799393" y="3011365"/>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8" name="Text Placeholder 7"/>
          <p:cNvSpPr>
            <a:spLocks noGrp="1"/>
          </p:cNvSpPr>
          <p:nvPr>
            <p:ph type="body" sz="quarter" idx="19" hasCustomPrompt="1"/>
          </p:nvPr>
        </p:nvSpPr>
        <p:spPr>
          <a:xfrm>
            <a:off x="799393" y="3893982"/>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22" name="Text Placeholder 7"/>
          <p:cNvSpPr>
            <a:spLocks noGrp="1"/>
          </p:cNvSpPr>
          <p:nvPr>
            <p:ph type="body" sz="quarter" idx="23" hasCustomPrompt="1"/>
          </p:nvPr>
        </p:nvSpPr>
        <p:spPr>
          <a:xfrm>
            <a:off x="799393" y="4777847"/>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pic>
        <p:nvPicPr>
          <p:cNvPr id="48" name="Picture 47"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49" name="Text Placeholder 8"/>
          <p:cNvSpPr>
            <a:spLocks noGrp="1"/>
          </p:cNvSpPr>
          <p:nvPr>
            <p:ph type="body" sz="quarter" idx="46"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50" name="Text Placeholder 7"/>
          <p:cNvSpPr>
            <a:spLocks noGrp="1"/>
          </p:cNvSpPr>
          <p:nvPr>
            <p:ph type="body" sz="quarter" idx="47" hasCustomPrompt="1"/>
          </p:nvPr>
        </p:nvSpPr>
        <p:spPr>
          <a:xfrm>
            <a:off x="1298181" y="2500570"/>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1" name="Text Placeholder 7"/>
          <p:cNvSpPr>
            <a:spLocks noGrp="1"/>
          </p:cNvSpPr>
          <p:nvPr>
            <p:ph type="body" sz="quarter" idx="48" hasCustomPrompt="1"/>
          </p:nvPr>
        </p:nvSpPr>
        <p:spPr>
          <a:xfrm>
            <a:off x="1298181" y="3406304"/>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2" name="Text Placeholder 7"/>
          <p:cNvSpPr>
            <a:spLocks noGrp="1"/>
          </p:cNvSpPr>
          <p:nvPr>
            <p:ph type="body" sz="quarter" idx="49" hasCustomPrompt="1"/>
          </p:nvPr>
        </p:nvSpPr>
        <p:spPr>
          <a:xfrm>
            <a:off x="1298181" y="4275495"/>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3" name="Text Placeholder 7"/>
          <p:cNvSpPr>
            <a:spLocks noGrp="1"/>
          </p:cNvSpPr>
          <p:nvPr>
            <p:ph type="body" sz="quarter" idx="50" hasCustomPrompt="1"/>
          </p:nvPr>
        </p:nvSpPr>
        <p:spPr>
          <a:xfrm>
            <a:off x="1298181" y="5160787"/>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4" name="Text Placeholder 7"/>
          <p:cNvSpPr>
            <a:spLocks noGrp="1"/>
          </p:cNvSpPr>
          <p:nvPr>
            <p:ph type="body" sz="quarter" idx="51" hasCustomPrompt="1"/>
          </p:nvPr>
        </p:nvSpPr>
        <p:spPr>
          <a:xfrm>
            <a:off x="799393" y="5677254"/>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55" name="Text Placeholder 7"/>
          <p:cNvSpPr>
            <a:spLocks noGrp="1"/>
          </p:cNvSpPr>
          <p:nvPr>
            <p:ph type="body" sz="quarter" idx="52" hasCustomPrompt="1"/>
          </p:nvPr>
        </p:nvSpPr>
        <p:spPr>
          <a:xfrm>
            <a:off x="1298181" y="6060194"/>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Tree>
    <p:extLst>
      <p:ext uri="{BB962C8B-B14F-4D97-AF65-F5344CB8AC3E}">
        <p14:creationId xmlns:p14="http://schemas.microsoft.com/office/powerpoint/2010/main" val="2628385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7" name="Picture 6"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9"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0" name="Content Placeholder 2"/>
          <p:cNvSpPr>
            <a:spLocks noGrp="1"/>
          </p:cNvSpPr>
          <p:nvPr>
            <p:ph idx="1"/>
          </p:nvPr>
        </p:nvSpPr>
        <p:spPr>
          <a:xfrm>
            <a:off x="457200" y="1454832"/>
            <a:ext cx="8229600" cy="4915063"/>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5"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511325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44979"/>
            <a:ext cx="4038600" cy="4525963"/>
          </a:xfrm>
        </p:spPr>
        <p:txBody>
          <a:bodyPr>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Content Placeholder 3"/>
          <p:cNvSpPr>
            <a:spLocks noGrp="1"/>
          </p:cNvSpPr>
          <p:nvPr>
            <p:ph sz="half" idx="2"/>
          </p:nvPr>
        </p:nvSpPr>
        <p:spPr>
          <a:xfrm>
            <a:off x="4648200" y="1444979"/>
            <a:ext cx="4038600" cy="4525963"/>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10"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1"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2"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1250655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blication slide">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911021" y="1337776"/>
            <a:ext cx="1847253" cy="2247454"/>
          </a:xfrm>
        </p:spPr>
        <p:txBody>
          <a:bodyPr/>
          <a:lstStyle/>
          <a:p>
            <a:endParaRPr lang="en-US"/>
          </a:p>
        </p:txBody>
      </p:sp>
      <p:pic>
        <p:nvPicPr>
          <p:cNvPr id="10" name="Picture 9"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11"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2"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3"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5" name="Content Placeholder 3"/>
          <p:cNvSpPr>
            <a:spLocks noGrp="1"/>
          </p:cNvSpPr>
          <p:nvPr>
            <p:ph sz="half" idx="2"/>
          </p:nvPr>
        </p:nvSpPr>
        <p:spPr>
          <a:xfrm>
            <a:off x="3271442" y="1337776"/>
            <a:ext cx="5415358" cy="4788387"/>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Picture Placeholder 16"/>
          <p:cNvSpPr>
            <a:spLocks noGrp="1"/>
          </p:cNvSpPr>
          <p:nvPr>
            <p:ph type="pic" sz="quarter" idx="16"/>
          </p:nvPr>
        </p:nvSpPr>
        <p:spPr>
          <a:xfrm>
            <a:off x="911021" y="3845000"/>
            <a:ext cx="1847253" cy="2247454"/>
          </a:xfrm>
        </p:spPr>
        <p:txBody>
          <a:bodyPr/>
          <a:lstStyle/>
          <a:p>
            <a:endParaRPr lang="en-US"/>
          </a:p>
        </p:txBody>
      </p:sp>
    </p:spTree>
    <p:extLst>
      <p:ext uri="{BB962C8B-B14F-4D97-AF65-F5344CB8AC3E}">
        <p14:creationId xmlns:p14="http://schemas.microsoft.com/office/powerpoint/2010/main" val="1744549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1" name="Picture Placeholder 10"/>
          <p:cNvSpPr>
            <a:spLocks noGrp="1"/>
          </p:cNvSpPr>
          <p:nvPr>
            <p:ph type="pic" sz="quarter" idx="15"/>
          </p:nvPr>
        </p:nvSpPr>
        <p:spPr>
          <a:xfrm>
            <a:off x="395288" y="1338263"/>
            <a:ext cx="8291512" cy="4856162"/>
          </a:xfrm>
        </p:spPr>
        <p:txBody>
          <a:bodyPr/>
          <a:lstStyle/>
          <a:p>
            <a:endParaRPr lang="en-US"/>
          </a:p>
        </p:txBody>
      </p:sp>
    </p:spTree>
    <p:extLst>
      <p:ext uri="{BB962C8B-B14F-4D97-AF65-F5344CB8AC3E}">
        <p14:creationId xmlns:p14="http://schemas.microsoft.com/office/powerpoint/2010/main" val="2466490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orizontal">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4" name="Content Placeholder 13"/>
          <p:cNvSpPr>
            <a:spLocks noGrp="1"/>
          </p:cNvSpPr>
          <p:nvPr>
            <p:ph sz="quarter" idx="17"/>
          </p:nvPr>
        </p:nvSpPr>
        <p:spPr>
          <a:xfrm>
            <a:off x="395288" y="1338263"/>
            <a:ext cx="8291512" cy="2852737"/>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8"/>
          </p:nvPr>
        </p:nvSpPr>
        <p:spPr>
          <a:xfrm>
            <a:off x="395288" y="4397022"/>
            <a:ext cx="8291512" cy="1684867"/>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5186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142099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pic>
        <p:nvPicPr>
          <p:cNvPr id="7" name="Picture 6"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8"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9"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0"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3" name="Text Placeholder 12"/>
          <p:cNvSpPr>
            <a:spLocks noGrp="1"/>
          </p:cNvSpPr>
          <p:nvPr>
            <p:ph type="body" sz="quarter" idx="15" hasCustomPrompt="1"/>
          </p:nvPr>
        </p:nvSpPr>
        <p:spPr>
          <a:xfrm>
            <a:off x="1218773" y="1628358"/>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15" name="Picture 14"/>
          <p:cNvPicPr>
            <a:picLocks noChangeAspect="1"/>
          </p:cNvPicPr>
          <p:nvPr userDrawn="1"/>
        </p:nvPicPr>
        <p:blipFill>
          <a:blip r:embed="rId3"/>
          <a:stretch>
            <a:fillRect/>
          </a:stretch>
        </p:blipFill>
        <p:spPr>
          <a:xfrm>
            <a:off x="366986" y="1975463"/>
            <a:ext cx="760223" cy="499572"/>
          </a:xfrm>
          <a:prstGeom prst="rect">
            <a:avLst/>
          </a:prstGeom>
        </p:spPr>
      </p:pic>
      <p:pic>
        <p:nvPicPr>
          <p:cNvPr id="17" name="Picture 16"/>
          <p:cNvPicPr>
            <a:picLocks noChangeAspect="1"/>
          </p:cNvPicPr>
          <p:nvPr userDrawn="1"/>
        </p:nvPicPr>
        <p:blipFill>
          <a:blip r:embed="rId3"/>
          <a:stretch>
            <a:fillRect/>
          </a:stretch>
        </p:blipFill>
        <p:spPr>
          <a:xfrm>
            <a:off x="8165579" y="1975463"/>
            <a:ext cx="760223" cy="499572"/>
          </a:xfrm>
          <a:prstGeom prst="rect">
            <a:avLst/>
          </a:prstGeom>
        </p:spPr>
      </p:pic>
      <p:sp>
        <p:nvSpPr>
          <p:cNvPr id="18" name="Text Placeholder 12"/>
          <p:cNvSpPr>
            <a:spLocks noGrp="1"/>
          </p:cNvSpPr>
          <p:nvPr>
            <p:ph type="body" sz="quarter" idx="16" hasCustomPrompt="1"/>
          </p:nvPr>
        </p:nvSpPr>
        <p:spPr>
          <a:xfrm>
            <a:off x="1218773" y="3063526"/>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19" name="Picture 18"/>
          <p:cNvPicPr>
            <a:picLocks noChangeAspect="1"/>
          </p:cNvPicPr>
          <p:nvPr userDrawn="1"/>
        </p:nvPicPr>
        <p:blipFill>
          <a:blip r:embed="rId3"/>
          <a:stretch>
            <a:fillRect/>
          </a:stretch>
        </p:blipFill>
        <p:spPr>
          <a:xfrm>
            <a:off x="366986" y="3410631"/>
            <a:ext cx="760223" cy="499572"/>
          </a:xfrm>
          <a:prstGeom prst="rect">
            <a:avLst/>
          </a:prstGeom>
        </p:spPr>
      </p:pic>
      <p:pic>
        <p:nvPicPr>
          <p:cNvPr id="20" name="Picture 19"/>
          <p:cNvPicPr>
            <a:picLocks noChangeAspect="1"/>
          </p:cNvPicPr>
          <p:nvPr userDrawn="1"/>
        </p:nvPicPr>
        <p:blipFill>
          <a:blip r:embed="rId3"/>
          <a:stretch>
            <a:fillRect/>
          </a:stretch>
        </p:blipFill>
        <p:spPr>
          <a:xfrm>
            <a:off x="8165579" y="3410631"/>
            <a:ext cx="760223" cy="499572"/>
          </a:xfrm>
          <a:prstGeom prst="rect">
            <a:avLst/>
          </a:prstGeom>
        </p:spPr>
      </p:pic>
      <p:sp>
        <p:nvSpPr>
          <p:cNvPr id="21" name="Text Placeholder 12"/>
          <p:cNvSpPr>
            <a:spLocks noGrp="1"/>
          </p:cNvSpPr>
          <p:nvPr>
            <p:ph type="body" sz="quarter" idx="17" hasCustomPrompt="1"/>
          </p:nvPr>
        </p:nvSpPr>
        <p:spPr>
          <a:xfrm>
            <a:off x="1218773" y="4513054"/>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22" name="Picture 21"/>
          <p:cNvPicPr>
            <a:picLocks noChangeAspect="1"/>
          </p:cNvPicPr>
          <p:nvPr userDrawn="1"/>
        </p:nvPicPr>
        <p:blipFill>
          <a:blip r:embed="rId3"/>
          <a:stretch>
            <a:fillRect/>
          </a:stretch>
        </p:blipFill>
        <p:spPr>
          <a:xfrm>
            <a:off x="366986" y="4860159"/>
            <a:ext cx="760223" cy="499572"/>
          </a:xfrm>
          <a:prstGeom prst="rect">
            <a:avLst/>
          </a:prstGeom>
        </p:spPr>
      </p:pic>
      <p:pic>
        <p:nvPicPr>
          <p:cNvPr id="23" name="Picture 22"/>
          <p:cNvPicPr>
            <a:picLocks noChangeAspect="1"/>
          </p:cNvPicPr>
          <p:nvPr userDrawn="1"/>
        </p:nvPicPr>
        <p:blipFill>
          <a:blip r:embed="rId3"/>
          <a:stretch>
            <a:fillRect/>
          </a:stretch>
        </p:blipFill>
        <p:spPr>
          <a:xfrm>
            <a:off x="8165579" y="4860159"/>
            <a:ext cx="760223" cy="499572"/>
          </a:xfrm>
          <a:prstGeom prst="rect">
            <a:avLst/>
          </a:prstGeom>
        </p:spPr>
      </p:pic>
    </p:spTree>
    <p:extLst>
      <p:ext uri="{BB962C8B-B14F-4D97-AF65-F5344CB8AC3E}">
        <p14:creationId xmlns:p14="http://schemas.microsoft.com/office/powerpoint/2010/main" val="2319576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003530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6629400" y="457200"/>
            <a:ext cx="2057400" cy="1066800"/>
          </a:xfrm>
          <a:prstGeom prst="rect">
            <a:avLst/>
          </a:prstGeom>
          <a:noFill/>
          <a:ln>
            <a:noFill/>
          </a:ln>
        </p:spPr>
        <p:txBody>
          <a:bodyPr spcFirstLastPara="1" wrap="square" lIns="91425" tIns="91425" rIns="91425" bIns="45700" anchor="b" anchorCtr="0"/>
          <a:lstStyle>
            <a:lvl1pPr marR="0" lvl="0" algn="l" rtl="0">
              <a:spcBef>
                <a:spcPts val="0"/>
              </a:spcBef>
              <a:spcAft>
                <a:spcPts val="0"/>
              </a:spcAft>
              <a:buClr>
                <a:schemeClr val="lt2"/>
              </a:buClr>
              <a:buSzPts val="1800"/>
              <a:buFont typeface="Constantia"/>
              <a:buNone/>
              <a:defRPr sz="1800" b="1"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50" name="Google Shape;50;p7"/>
          <p:cNvSpPr>
            <a:spLocks noGrp="1"/>
          </p:cNvSpPr>
          <p:nvPr>
            <p:ph type="pic" idx="2"/>
          </p:nvPr>
        </p:nvSpPr>
        <p:spPr>
          <a:xfrm>
            <a:off x="457200" y="457200"/>
            <a:ext cx="6019800" cy="5562600"/>
          </a:xfrm>
          <a:prstGeom prst="rect">
            <a:avLst/>
          </a:prstGeom>
          <a:solidFill>
            <a:srgbClr val="FFFDEB"/>
          </a:solidFill>
          <a:ln>
            <a:noFill/>
          </a:ln>
          <a:effectLst>
            <a:outerShdw blurRad="88900" sx="103000" sy="103000" algn="ctr" rotWithShape="0">
              <a:srgbClr val="000000">
                <a:alpha val="31764"/>
              </a:srgbClr>
            </a:outerShdw>
          </a:effectLst>
        </p:spPr>
        <p:txBody>
          <a:bodyPr spcFirstLastPara="1" wrap="square" lIns="91425" tIns="45700" rIns="91425" bIns="45700" anchor="t" anchorCtr="0"/>
          <a:lstStyle>
            <a:lvl1pPr marR="0" lvl="0" algn="l" rtl="0">
              <a:spcBef>
                <a:spcPts val="600"/>
              </a:spcBef>
              <a:spcAft>
                <a:spcPts val="0"/>
              </a:spcAft>
              <a:buClr>
                <a:schemeClr val="accent2"/>
              </a:buClr>
              <a:buSzPts val="2720"/>
              <a:buFont typeface="Noto Sans Symbols"/>
              <a:buNone/>
              <a:defRPr sz="3200">
                <a:solidFill>
                  <a:schemeClr val="dk1"/>
                </a:solidFill>
                <a:latin typeface="Constantia"/>
                <a:ea typeface="Constantia"/>
                <a:cs typeface="Constantia"/>
                <a:sym typeface="Constantia"/>
              </a:defRPr>
            </a:lvl1pPr>
            <a:lvl2pPr marR="0" lvl="1"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1" name="Google Shape;51;p7"/>
          <p:cNvSpPr txBox="1">
            <a:spLocks noGrp="1"/>
          </p:cNvSpPr>
          <p:nvPr>
            <p:ph type="body" idx="1"/>
          </p:nvPr>
        </p:nvSpPr>
        <p:spPr>
          <a:xfrm>
            <a:off x="6629400" y="1600200"/>
            <a:ext cx="2057400" cy="441960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600"/>
              </a:spcBef>
              <a:spcAft>
                <a:spcPts val="0"/>
              </a:spcAft>
              <a:buClr>
                <a:schemeClr val="accent2"/>
              </a:buClr>
              <a:buSzPts val="1360"/>
              <a:buFont typeface="Noto Sans Symbols"/>
              <a:buNone/>
              <a:defRPr sz="1600" b="0">
                <a:solidFill>
                  <a:schemeClr val="lt2"/>
                </a:solidFill>
                <a:latin typeface="Constantia"/>
                <a:ea typeface="Constantia"/>
                <a:cs typeface="Constantia"/>
                <a:sym typeface="Constantia"/>
              </a:defRPr>
            </a:lvl1pPr>
            <a:lvl2pPr marL="914400" marR="0" lvl="1" indent="-293369" algn="l" rtl="0">
              <a:spcBef>
                <a:spcPts val="1000"/>
              </a:spcBef>
              <a:spcAft>
                <a:spcPts val="0"/>
              </a:spcAft>
              <a:buClr>
                <a:srgbClr val="D6903D"/>
              </a:buClr>
              <a:buSzPts val="1020"/>
              <a:buFont typeface="Noto Sans Symbols"/>
              <a:buChar char="●"/>
              <a:defRPr sz="1200" b="0" i="0" u="none" strike="noStrike" cap="none">
                <a:solidFill>
                  <a:schemeClr val="lt2"/>
                </a:solidFill>
                <a:latin typeface="Constantia"/>
                <a:ea typeface="Constantia"/>
                <a:cs typeface="Constantia"/>
                <a:sym typeface="Constantia"/>
              </a:defRPr>
            </a:lvl2pPr>
            <a:lvl3pPr marL="1371600" marR="0" lvl="2" indent="-282575" algn="l" rtl="0">
              <a:spcBef>
                <a:spcPts val="300"/>
              </a:spcBef>
              <a:spcAft>
                <a:spcPts val="0"/>
              </a:spcAft>
              <a:buClr>
                <a:srgbClr val="B37732"/>
              </a:buClr>
              <a:buSzPts val="850"/>
              <a:buFont typeface="Noto Sans Symbols"/>
              <a:buChar char="●"/>
              <a:defRPr sz="1000" b="0" i="0" u="none" strike="noStrike" cap="none">
                <a:solidFill>
                  <a:schemeClr val="lt1"/>
                </a:solidFill>
                <a:latin typeface="Constantia"/>
                <a:ea typeface="Constantia"/>
                <a:cs typeface="Constantia"/>
                <a:sym typeface="Constantia"/>
              </a:defRPr>
            </a:lvl3pPr>
            <a:lvl4pPr marL="1828800" marR="0" lvl="3" indent="-277177" algn="l" rtl="0">
              <a:spcBef>
                <a:spcPts val="300"/>
              </a:spcBef>
              <a:spcAft>
                <a:spcPts val="0"/>
              </a:spcAft>
              <a:buClr>
                <a:srgbClr val="D6903D"/>
              </a:buClr>
              <a:buSzPts val="765"/>
              <a:buFont typeface="Noto Sans Symbols"/>
              <a:buChar char="●"/>
              <a:defRPr sz="900" b="0" i="0" u="none" strike="noStrike" cap="none">
                <a:solidFill>
                  <a:schemeClr val="lt1"/>
                </a:solidFill>
                <a:latin typeface="Constantia"/>
                <a:ea typeface="Constantia"/>
                <a:cs typeface="Constantia"/>
                <a:sym typeface="Constantia"/>
              </a:defRPr>
            </a:lvl4pPr>
            <a:lvl5pPr marL="2286000" marR="0" lvl="4" indent="-277177" algn="l" rtl="0">
              <a:spcBef>
                <a:spcPts val="338"/>
              </a:spcBef>
              <a:spcAft>
                <a:spcPts val="0"/>
              </a:spcAft>
              <a:buClr>
                <a:srgbClr val="D6903D"/>
              </a:buClr>
              <a:buSzPts val="765"/>
              <a:buFont typeface="Noto Sans Symbols"/>
              <a:buChar char="●"/>
              <a:defRPr sz="9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2" name="Google Shape;52;p7"/>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3" name="Google Shape;53;p7"/>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4" name="Google Shape;54;p7"/>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8"/>
          <p:cNvSpPr txBox="1">
            <a:spLocks noGrp="1"/>
          </p:cNvSpPr>
          <p:nvPr>
            <p:ph type="body" idx="1"/>
          </p:nvPr>
        </p:nvSpPr>
        <p:spPr>
          <a:xfrm>
            <a:off x="457200" y="457200"/>
            <a:ext cx="6248400" cy="5715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7" name="Google Shape;57;p8"/>
          <p:cNvSpPr txBox="1">
            <a:spLocks noGrp="1"/>
          </p:cNvSpPr>
          <p:nvPr>
            <p:ph type="body" idx="2"/>
          </p:nvPr>
        </p:nvSpPr>
        <p:spPr>
          <a:xfrm>
            <a:off x="6781800" y="1600200"/>
            <a:ext cx="1984248" cy="373380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600"/>
              </a:spcBef>
              <a:spcAft>
                <a:spcPts val="0"/>
              </a:spcAft>
              <a:buClr>
                <a:schemeClr val="accent2"/>
              </a:buClr>
              <a:buSzPts val="1360"/>
              <a:buFont typeface="Noto Sans Symbols"/>
              <a:buNone/>
              <a:defRPr sz="1600">
                <a:solidFill>
                  <a:schemeClr val="lt2"/>
                </a:solidFill>
                <a:latin typeface="Constantia"/>
                <a:ea typeface="Constantia"/>
                <a:cs typeface="Constantia"/>
                <a:sym typeface="Constantia"/>
              </a:defRPr>
            </a:lvl1pPr>
            <a:lvl2pPr marL="914400" marR="0" lvl="1" indent="-228600" algn="l" rtl="0">
              <a:spcBef>
                <a:spcPts val="1000"/>
              </a:spcBef>
              <a:spcAft>
                <a:spcPts val="0"/>
              </a:spcAft>
              <a:buClr>
                <a:srgbClr val="D6903D"/>
              </a:buClr>
              <a:buSzPts val="1020"/>
              <a:buFont typeface="Noto Sans Symbols"/>
              <a:buNone/>
              <a:defRPr sz="1200" b="0" i="0" u="none" strike="noStrike" cap="none">
                <a:solidFill>
                  <a:schemeClr val="lt2"/>
                </a:solidFill>
                <a:latin typeface="Constantia"/>
                <a:ea typeface="Constantia"/>
                <a:cs typeface="Constantia"/>
                <a:sym typeface="Constantia"/>
              </a:defRPr>
            </a:lvl2pPr>
            <a:lvl3pPr marL="1371600" marR="0" lvl="2" indent="-228600" algn="l" rtl="0">
              <a:spcBef>
                <a:spcPts val="300"/>
              </a:spcBef>
              <a:spcAft>
                <a:spcPts val="0"/>
              </a:spcAft>
              <a:buClr>
                <a:srgbClr val="B37732"/>
              </a:buClr>
              <a:buSzPts val="850"/>
              <a:buFont typeface="Noto Sans Symbols"/>
              <a:buNone/>
              <a:defRPr sz="1000" b="0" i="0" u="none" strike="noStrike" cap="none">
                <a:solidFill>
                  <a:schemeClr val="lt1"/>
                </a:solidFill>
                <a:latin typeface="Constantia"/>
                <a:ea typeface="Constantia"/>
                <a:cs typeface="Constantia"/>
                <a:sym typeface="Constantia"/>
              </a:defRPr>
            </a:lvl3pPr>
            <a:lvl4pPr marL="1828800" marR="0" lvl="3" indent="-228600" algn="l" rtl="0">
              <a:spcBef>
                <a:spcPts val="300"/>
              </a:spcBef>
              <a:spcAft>
                <a:spcPts val="0"/>
              </a:spcAft>
              <a:buClr>
                <a:srgbClr val="D6903D"/>
              </a:buClr>
              <a:buSzPts val="765"/>
              <a:buFont typeface="Noto Sans Symbols"/>
              <a:buNone/>
              <a:defRPr sz="900" b="0" i="0" u="none" strike="noStrike" cap="none">
                <a:solidFill>
                  <a:schemeClr val="lt1"/>
                </a:solidFill>
                <a:latin typeface="Constantia"/>
                <a:ea typeface="Constantia"/>
                <a:cs typeface="Constantia"/>
                <a:sym typeface="Constantia"/>
              </a:defRPr>
            </a:lvl4pPr>
            <a:lvl5pPr marL="2286000" marR="0" lvl="4" indent="-228600" algn="l" rtl="0">
              <a:spcBef>
                <a:spcPts val="338"/>
              </a:spcBef>
              <a:spcAft>
                <a:spcPts val="0"/>
              </a:spcAft>
              <a:buClr>
                <a:srgbClr val="D6903D"/>
              </a:buClr>
              <a:buSzPts val="765"/>
              <a:buFont typeface="Noto Sans Symbols"/>
              <a:buNone/>
              <a:defRPr sz="9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8" name="Google Shape;58;p8"/>
          <p:cNvSpPr txBox="1">
            <a:spLocks noGrp="1"/>
          </p:cNvSpPr>
          <p:nvPr>
            <p:ph type="title"/>
          </p:nvPr>
        </p:nvSpPr>
        <p:spPr>
          <a:xfrm>
            <a:off x="6781800" y="457200"/>
            <a:ext cx="1981200" cy="1066800"/>
          </a:xfrm>
          <a:prstGeom prst="rect">
            <a:avLst/>
          </a:prstGeom>
          <a:noFill/>
          <a:ln>
            <a:noFill/>
          </a:ln>
        </p:spPr>
        <p:txBody>
          <a:bodyPr spcFirstLastPara="1" wrap="square" lIns="91425" tIns="91425" rIns="91425" bIns="45700" anchor="b" anchorCtr="0"/>
          <a:lstStyle>
            <a:lvl1pPr marR="0" lvl="0" algn="l" rtl="0">
              <a:spcBef>
                <a:spcPts val="0"/>
              </a:spcBef>
              <a:spcAft>
                <a:spcPts val="0"/>
              </a:spcAft>
              <a:buClr>
                <a:schemeClr val="lt2"/>
              </a:buClr>
              <a:buSzPts val="1800"/>
              <a:buFont typeface="Constantia"/>
              <a:buNone/>
              <a:defRPr sz="1800" b="1"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59" name="Google Shape;59;p8"/>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 name="Google Shape;60;p8"/>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1" name="Google Shape;61;p8"/>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9"/>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4" name="Google Shape;64;p9"/>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5" name="Google Shape;65;p9"/>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68" name="Google Shape;68;p10"/>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9" name="Google Shape;69;p10"/>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0" name="Google Shape;70;p10"/>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73" name="Google Shape;73;p11"/>
          <p:cNvSpPr txBox="1">
            <a:spLocks noGrp="1"/>
          </p:cNvSpPr>
          <p:nvPr>
            <p:ph type="body" idx="1"/>
          </p:nvPr>
        </p:nvSpPr>
        <p:spPr>
          <a:xfrm>
            <a:off x="457200" y="1524000"/>
            <a:ext cx="4059936"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74" name="Google Shape;74;p11"/>
          <p:cNvSpPr txBox="1">
            <a:spLocks noGrp="1"/>
          </p:cNvSpPr>
          <p:nvPr>
            <p:ph type="body" idx="2"/>
          </p:nvPr>
        </p:nvSpPr>
        <p:spPr>
          <a:xfrm>
            <a:off x="4648200" y="1524000"/>
            <a:ext cx="4059936"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75" name="Google Shape;75;p11"/>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6" name="Google Shape;76;p11"/>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 name="Google Shape;77;p11"/>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56903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158623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body" idx="1"/>
          </p:nvPr>
        </p:nvSpPr>
        <p:spPr>
          <a:xfrm>
            <a:off x="457200" y="1447800"/>
            <a:ext cx="8229600" cy="4678362"/>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26" name="Google Shape;26;p3"/>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7" name="Google Shape;27;p3"/>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sz="1400">
              <a:solidFill>
                <a:srgbClr val="000000"/>
              </a:solidFill>
            </a:endParaRPr>
          </a:p>
        </p:txBody>
      </p:sp>
      <p:sp>
        <p:nvSpPr>
          <p:cNvPr id="29" name="Google Shape;29;p3"/>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027A44-B6BB-4D2B-A1F4-772C488F13DE}" type="slidenum">
              <a:rPr lang="en-US" smtClean="0"/>
              <a:t>‹#›</a:t>
            </a:fld>
            <a:endParaRPr lang="en-US"/>
          </a:p>
        </p:txBody>
      </p:sp>
    </p:spTree>
    <p:extLst>
      <p:ext uri="{BB962C8B-B14F-4D97-AF65-F5344CB8AC3E}">
        <p14:creationId xmlns:p14="http://schemas.microsoft.com/office/powerpoint/2010/main" val="356822396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A1D61-01EE-824F-9E2B-671F955B7165}" type="slidenum">
              <a:rPr lang="en-US" smtClean="0"/>
              <a:t>‹#›</a:t>
            </a:fld>
            <a:endParaRPr lang="en-US"/>
          </a:p>
        </p:txBody>
      </p:sp>
    </p:spTree>
    <p:extLst>
      <p:ext uri="{BB962C8B-B14F-4D97-AF65-F5344CB8AC3E}">
        <p14:creationId xmlns:p14="http://schemas.microsoft.com/office/powerpoint/2010/main" val="248737457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7.xml"/><Relationship Id="rId1" Type="http://schemas.openxmlformats.org/officeDocument/2006/relationships/slideLayout" Target="../slideLayouts/slideLayout22.xml"/><Relationship Id="rId5" Type="http://schemas.openxmlformats.org/officeDocument/2006/relationships/image" Target="../media/image49.jpg"/><Relationship Id="rId4" Type="http://schemas.openxmlformats.org/officeDocument/2006/relationships/image" Target="../media/image48.jp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hyperlink" Target="https://www.misa.umn.edu/resources/local-food-sales-resources/cottage-food"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hyperlink" Target="https://www.mfma.org/CFL" TargetMode="External"/><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1.xml"/><Relationship Id="rId5" Type="http://schemas.openxmlformats.org/officeDocument/2006/relationships/hyperlink" Target="http://misadocuments.info/AppendixB_LocalFood_Sourcing_Produce_Other.pdf" TargetMode="External"/><Relationship Id="rId4" Type="http://schemas.openxmlformats.org/officeDocument/2006/relationships/image" Target="../media/image5.png"/></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png"/></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9.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misa.umn.edu/publications" TargetMode="External"/><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2.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hyperlink" Target="https://revisor.mn.gov/statutes/cite/157"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revisor.mn.gov/statutes/cite/120A.24" TargetMode="External"/><Relationship Id="rId2" Type="http://schemas.openxmlformats.org/officeDocument/2006/relationships/notesSlide" Target="../notesSlides/notesSlide141.xml"/><Relationship Id="rId1" Type="http://schemas.openxmlformats.org/officeDocument/2006/relationships/slideLayout" Target="../slideLayouts/slideLayout1.xml"/><Relationship Id="rId6" Type="http://schemas.openxmlformats.org/officeDocument/2006/relationships/hyperlink" Target="https://www.revisor.mn.gov/statutes/cite/120A.22" TargetMode="External"/><Relationship Id="rId5" Type="http://schemas.openxmlformats.org/officeDocument/2006/relationships/hyperlink" Target="https://www.revisor.mn.gov/statutes/cite/120A.05" TargetMode="External"/><Relationship Id="rId4" Type="http://schemas.openxmlformats.org/officeDocument/2006/relationships/image" Target="../media/image5.png"/></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2.xml"/><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png"/></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tm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tmp"/><Relationship Id="rId5" Type="http://schemas.openxmlformats.org/officeDocument/2006/relationships/image" Target="../media/image18.tmp"/><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1.xm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3.xml"/><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56.png"/></Relationships>
</file>

<file path=ppt/slides/_rels/slide1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4.xm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6.xml"/><Relationship Id="rId1" Type="http://schemas.openxmlformats.org/officeDocument/2006/relationships/slideLayout" Target="../slideLayouts/slideLayout1.xml"/><Relationship Id="rId4" Type="http://schemas.openxmlformats.org/officeDocument/2006/relationships/hyperlink" Target="https://revisor.mn.gov/statutes/?id=34A.01"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8.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4.tmp"/><Relationship Id="rId3" Type="http://schemas.openxmlformats.org/officeDocument/2006/relationships/image" Target="../media/image4.png"/><Relationship Id="rId7" Type="http://schemas.openxmlformats.org/officeDocument/2006/relationships/image" Target="../media/image23.tm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tmp"/><Relationship Id="rId5" Type="http://schemas.openxmlformats.org/officeDocument/2006/relationships/image" Target="../media/image21.tmp"/><Relationship Id="rId4" Type="http://schemas.openxmlformats.org/officeDocument/2006/relationships/image" Target="../media/image5.pn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7.xml"/><Relationship Id="rId1" Type="http://schemas.openxmlformats.org/officeDocument/2006/relationships/slideLayout" Target="../slideLayouts/slideLayout14.xml"/><Relationship Id="rId4" Type="http://schemas.openxmlformats.org/officeDocument/2006/relationships/image" Target="../media/image60.jpg"/></Relationships>
</file>

<file path=ppt/slides/_rels/slide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6.tmp"/><Relationship Id="rId3" Type="http://schemas.openxmlformats.org/officeDocument/2006/relationships/image" Target="../media/image4.png"/><Relationship Id="rId7" Type="http://schemas.openxmlformats.org/officeDocument/2006/relationships/hyperlink" Target="https://www.mda.state.mn.us/food-feed/pet-food-program"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mda.state.mn.us/food-feed/what-raw-milk" TargetMode="External"/><Relationship Id="rId5" Type="http://schemas.openxmlformats.org/officeDocument/2006/relationships/image" Target="../media/image25.tmp"/><Relationship Id="rId4" Type="http://schemas.openxmlformats.org/officeDocument/2006/relationships/image" Target="../media/image5.png"/></Relationships>
</file>

<file path=ppt/slides/_rels/slide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3.xm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9.xml"/><Relationship Id="rId1" Type="http://schemas.openxmlformats.org/officeDocument/2006/relationships/slideLayout" Target="../slideLayouts/slideLayout1.xml"/><Relationship Id="rId5" Type="http://schemas.openxmlformats.org/officeDocument/2006/relationships/hyperlink" Target="https://revisor.mn.gov/statutes/?id=157.16" TargetMode="Externa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tmp"/><Relationship Id="rId4" Type="http://schemas.openxmlformats.org/officeDocument/2006/relationships/image" Target="../media/image5.png"/></Relationships>
</file>

<file path=ppt/slides/_rels/slide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7.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1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8.xml"/><Relationship Id="rId1" Type="http://schemas.openxmlformats.org/officeDocument/2006/relationships/slideLayout" Target="../slideLayouts/slideLayout22.xml"/><Relationship Id="rId5" Type="http://schemas.openxmlformats.org/officeDocument/2006/relationships/image" Target="../media/image13.png"/><Relationship Id="rId4" Type="http://schemas.openxmlformats.org/officeDocument/2006/relationships/image" Target="../media/image63.png"/></Relationships>
</file>

<file path=ppt/slides/_rels/slide1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9.xml"/><Relationship Id="rId1" Type="http://schemas.openxmlformats.org/officeDocument/2006/relationships/slideLayout" Target="../slideLayouts/slideLayout29.xml"/><Relationship Id="rId4" Type="http://schemas.openxmlformats.org/officeDocument/2006/relationships/hyperlink" Target="http://www.health.state.mn.us/divs/eh/food/license/delegation.html"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4.png"/><Relationship Id="rId7"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tmp"/><Relationship Id="rId4" Type="http://schemas.openxmlformats.org/officeDocument/2006/relationships/image" Target="../media/image5.png"/></Relationships>
</file>

<file path=ppt/slides/_rels/slide19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90.xml"/><Relationship Id="rId1" Type="http://schemas.openxmlformats.org/officeDocument/2006/relationships/slideLayout" Target="../slideLayouts/slideLayout29.xml"/></Relationships>
</file>

<file path=ppt/slides/_rels/slide1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1.xml"/><Relationship Id="rId1" Type="http://schemas.openxmlformats.org/officeDocument/2006/relationships/slideLayout" Target="../slideLayouts/slideLayout22.xml"/></Relationships>
</file>

<file path=ppt/slides/_rels/slide1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2.xml"/><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3.xm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4.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5.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6.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7.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brett@rtcinfo.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kzeman@mfma.org" TargetMode="External"/><Relationship Id="rId5" Type="http://schemas.openxmlformats.org/officeDocument/2006/relationships/hyperlink" Target="mailto:jewet006@umn.edu"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www.misa.umn.edu/publications" TargetMode="External"/><Relationship Id="rId5" Type="http://schemas.openxmlformats.org/officeDocument/2006/relationships/image" Target="../media/image34.jpg"/><Relationship Id="rId4" Type="http://schemas.openxmlformats.org/officeDocument/2006/relationships/image" Target="../media/image5.png"/></Relationships>
</file>

<file path=ppt/slides/_rels/slide2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9.xm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0.xm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1.xm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2.xml"/><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3.xm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4.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3.png"/><Relationship Id="rId2" Type="http://schemas.openxmlformats.org/officeDocument/2006/relationships/notesSlide" Target="../notesSlides/notesSlide206.xml"/><Relationship Id="rId1" Type="http://schemas.openxmlformats.org/officeDocument/2006/relationships/slideLayout" Target="../slideLayouts/slideLayout22.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jpg"/></Relationships>
</file>

<file path=ppt/slides/_rels/slide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4.png"/><Relationship Id="rId7" Type="http://schemas.openxmlformats.org/officeDocument/2006/relationships/hyperlink" Target="https://extension.umn.edu/food-safety/food-processor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tmp"/><Relationship Id="rId5" Type="http://schemas.openxmlformats.org/officeDocument/2006/relationships/image" Target="../media/image35.tmp"/><Relationship Id="rId4" Type="http://schemas.openxmlformats.org/officeDocument/2006/relationships/image" Target="../media/image5.png"/><Relationship Id="rId9" Type="http://schemas.openxmlformats.org/officeDocument/2006/relationships/image" Target="../media/image38.png"/></Relationships>
</file>

<file path=ppt/slides/_rels/slide2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brett@rtcinfo.org" TargetMode="External"/><Relationship Id="rId2" Type="http://schemas.openxmlformats.org/officeDocument/2006/relationships/notesSlide" Target="../notesSlides/notesSlide209.xml"/><Relationship Id="rId1" Type="http://schemas.openxmlformats.org/officeDocument/2006/relationships/slideLayout" Target="../slideLayouts/slideLayout1.xml"/><Relationship Id="rId6" Type="http://schemas.openxmlformats.org/officeDocument/2006/relationships/hyperlink" Target="mailto:kzeman@mfma.org" TargetMode="External"/><Relationship Id="rId5" Type="http://schemas.openxmlformats.org/officeDocument/2006/relationships/hyperlink" Target="mailto:jewet006@umn.edu" TargetMode="External"/><Relationship Id="rId4" Type="http://schemas.openxmlformats.org/officeDocument/2006/relationships/image" Target="../media/image5.png"/></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0.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40.tmp"/></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https://www.tribalfoodcode.com/" TargetMode="Externa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http://www.revenue.state.mn.us/businesses/sut/factsheets/FS148.pdf" TargetMode="External"/><Relationship Id="rId5" Type="http://schemas.openxmlformats.org/officeDocument/2006/relationships/hyperlink" Target="http://www.taxes.state.mn.us/" TargetMode="Externa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hyperlink" Target="http://www.revenue.state.mn.us/businesses/sut/factsheets/FS102D.pdf" TargetMode="Externa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hyperlink" Target="https://www.revisor.mn.gov/statutes/cite/28A.15" TargetMode="Externa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hyperlink" Target="http://misadocuments.info/LFAC_local_poultry.pdf" TargetMode="External"/><Relationship Id="rId4" Type="http://schemas.openxmlformats.org/officeDocument/2006/relationships/hyperlink" Target="http://misadocuments.info/LFAC_local_meat.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gif"/><Relationship Id="rId4" Type="http://schemas.openxmlformats.org/officeDocument/2006/relationships/image" Target="../media/image41.gif"/></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4.gif"/></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hyperlink" Target="http://misadocuments.info/LFAC_local_eggs.pdf"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hyperlink" Target="http://misadocuments.info/LFAC_local_eggs.pdf"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hyperlink" Target="http://mda.state.mn.us/sites/default/files/2018-05/ag02433eggx_0.pdf" TargetMode="External"/><Relationship Id="rId4" Type="http://schemas.openxmlformats.org/officeDocument/2006/relationships/image" Target="../media/image45.tmp"/></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hyperlink" Target="http://misadocuments.info/LFAC_local_produce.pdf" TargetMode="External"/><Relationship Id="rId5" Type="http://schemas.openxmlformats.org/officeDocument/2006/relationships/hyperlink" Target="http://misadocuments.info/Selling_or_Serving_Locally_Grown_Produce_in_Food_Facilities.pdf" TargetMode="External"/><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hyperlink" Target="http://www.dps.state.mn.us/" TargetMode="External"/><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hyperlink" Target="http://www.dps.state.mn.us/" TargetMode="Externa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Blazing Trails through the Jungle of Local Food Regulations </a:t>
            </a:r>
            <a:endParaRPr sz="4800" dirty="0"/>
          </a:p>
        </p:txBody>
      </p:sp>
      <p:sp>
        <p:nvSpPr>
          <p:cNvPr id="313" name="Google Shape;313;p36"/>
          <p:cNvSpPr txBox="1"/>
          <p:nvPr/>
        </p:nvSpPr>
        <p:spPr>
          <a:xfrm>
            <a:off x="671087"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332708" y="4314047"/>
            <a:ext cx="6073804" cy="1877437"/>
          </a:xfrm>
          <a:prstGeom prst="rect">
            <a:avLst/>
          </a:prstGeom>
          <a:noFill/>
        </p:spPr>
        <p:txBody>
          <a:bodyPr wrap="square" rtlCol="0">
            <a:spAutoFit/>
          </a:bodyPr>
          <a:lstStyle/>
          <a:p>
            <a:endParaRPr lang="en-US" sz="2000" dirty="0"/>
          </a:p>
          <a:p>
            <a:r>
              <a:rPr lang="en-US" sz="2400" dirty="0" smtClean="0"/>
              <a:t>Funded by: </a:t>
            </a:r>
          </a:p>
          <a:p>
            <a:r>
              <a:rPr lang="en-US" sz="2400" dirty="0" smtClean="0"/>
              <a:t>North Central Sustainable Agriculture Research &amp; Education Program </a:t>
            </a:r>
          </a:p>
          <a:p>
            <a:r>
              <a:rPr lang="en-US" sz="2400" dirty="0" smtClean="0"/>
              <a:t>(NCR-SARE)</a:t>
            </a:r>
            <a:endParaRPr lang="en-US" sz="2400" dirty="0"/>
          </a:p>
        </p:txBody>
      </p:sp>
      <p:sp>
        <p:nvSpPr>
          <p:cNvPr id="3" name="TextBox 2"/>
          <p:cNvSpPr txBox="1"/>
          <p:nvPr/>
        </p:nvSpPr>
        <p:spPr>
          <a:xfrm>
            <a:off x="631674" y="3490452"/>
            <a:ext cx="6378725" cy="923330"/>
          </a:xfrm>
          <a:prstGeom prst="rect">
            <a:avLst/>
          </a:prstGeom>
          <a:noFill/>
        </p:spPr>
        <p:txBody>
          <a:bodyPr wrap="square" rtlCol="0">
            <a:spAutoFit/>
          </a:bodyPr>
          <a:lstStyle/>
          <a:p>
            <a:r>
              <a:rPr lang="en-US" sz="1800" dirty="0" smtClean="0"/>
              <a:t>A project of Minnesota Institute for Sustainable Agriculture,  </a:t>
            </a:r>
            <a:br>
              <a:rPr lang="en-US" sz="1800" dirty="0" smtClean="0"/>
            </a:br>
            <a:r>
              <a:rPr lang="en-US" sz="1800" dirty="0" smtClean="0"/>
              <a:t>Renewing the Countryside, and </a:t>
            </a:r>
            <a:br>
              <a:rPr lang="en-US" sz="1800" dirty="0" smtClean="0"/>
            </a:br>
            <a:r>
              <a:rPr lang="en-US" sz="1800" dirty="0" smtClean="0"/>
              <a:t>Minnesota Farmers’ Market Association</a:t>
            </a:r>
            <a:endParaRPr lang="en-US" sz="1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a:t>
            </a:fld>
            <a:endParaRPr lang="en-US"/>
          </a:p>
        </p:txBody>
      </p:sp>
    </p:spTree>
    <p:extLst>
      <p:ext uri="{BB962C8B-B14F-4D97-AF65-F5344CB8AC3E}">
        <p14:creationId xmlns:p14="http://schemas.microsoft.com/office/powerpoint/2010/main" val="2880804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5" y="23627"/>
            <a:ext cx="6064200" cy="73837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Where and When?</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761959" y="1510956"/>
            <a:ext cx="6073804" cy="1938992"/>
          </a:xfrm>
          <a:prstGeom prst="rect">
            <a:avLst/>
          </a:prstGeom>
          <a:noFill/>
        </p:spPr>
        <p:txBody>
          <a:bodyPr wrap="square" rtlCol="0">
            <a:spAutoFit/>
          </a:bodyPr>
          <a:lstStyle/>
          <a:p>
            <a:r>
              <a:rPr lang="en-US" sz="2400" dirty="0" smtClean="0"/>
              <a:t>All 87 counties in Minnesota</a:t>
            </a:r>
          </a:p>
          <a:p>
            <a:endParaRPr lang="en-US" sz="2400" dirty="0"/>
          </a:p>
          <a:p>
            <a:r>
              <a:rPr lang="en-US" sz="2400" dirty="0" smtClean="0"/>
              <a:t>Tribal Nations</a:t>
            </a:r>
          </a:p>
          <a:p>
            <a:endParaRPr lang="en-US" sz="2400" dirty="0"/>
          </a:p>
          <a:p>
            <a:r>
              <a:rPr lang="en-US" sz="2400" dirty="0" smtClean="0"/>
              <a:t>January 2019 through August 2020</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32673677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smtClean="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100</a:t>
            </a:fld>
            <a:endParaRPr lang="en-US"/>
          </a:p>
        </p:txBody>
      </p:sp>
    </p:spTree>
    <p:extLst>
      <p:ext uri="{BB962C8B-B14F-4D97-AF65-F5344CB8AC3E}">
        <p14:creationId xmlns:p14="http://schemas.microsoft.com/office/powerpoint/2010/main" val="14190421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630337" cy="560711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Exclusion from license:</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Not Regularly Engaged in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Business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M.S. 28A.15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Subd</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2</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4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Occasional cakes</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101</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28077680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630337" cy="560711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Exclusion from license:</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Not Regularly Engaged in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Business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M.S. 28A.15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Subd</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2</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4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Organization’s </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r>
              <a:rPr kumimoji="0" lang="en-US" sz="4800" b="0" i="0" u="none" strike="noStrike" kern="0" cap="none" spc="0" normalizeH="0" baseline="0" noProof="0" dirty="0" smtClean="0">
                <a:ln>
                  <a:noFill/>
                </a:ln>
                <a:solidFill>
                  <a:srgbClr val="000000"/>
                </a:solidFill>
                <a:effectLst/>
                <a:uLnTx/>
                <a:uFillTx/>
                <a:latin typeface="Arial"/>
                <a:cs typeface="Arial"/>
                <a:sym typeface="Arial"/>
              </a:rPr>
              <a:t>Bake Sale</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102</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00281876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319609" cy="560711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Exclusion from license:</a:t>
            </a:r>
            <a:br>
              <a:rPr lang="en-US" sz="4800" dirty="0" smtClean="0"/>
            </a:br>
            <a:endParaRPr lang="en-US" sz="4800" dirty="0" smtClean="0"/>
          </a:p>
          <a:p>
            <a:pPr marL="0" lvl="0" indent="0" algn="ctr" rtl="0">
              <a:spcBef>
                <a:spcPts val="0"/>
              </a:spcBef>
              <a:spcAft>
                <a:spcPts val="0"/>
              </a:spcAft>
              <a:buNone/>
            </a:pPr>
            <a:r>
              <a:rPr lang="en-US" sz="3200" dirty="0" smtClean="0"/>
              <a:t>Principal Mode of Business</a:t>
            </a:r>
            <a:endParaRPr lang="en-US" sz="3200" dirty="0"/>
          </a:p>
          <a:p>
            <a:pPr marL="0" lvl="0" indent="0" algn="ctr" rtl="0">
              <a:spcBef>
                <a:spcPts val="0"/>
              </a:spcBef>
              <a:spcAft>
                <a:spcPts val="0"/>
              </a:spcAft>
              <a:buNone/>
            </a:pPr>
            <a:r>
              <a:rPr lang="en-US" sz="3200" dirty="0" smtClean="0"/>
              <a:t>28A.15 </a:t>
            </a:r>
            <a:r>
              <a:rPr lang="en-US" sz="3200" dirty="0" err="1" smtClean="0"/>
              <a:t>Subd</a:t>
            </a:r>
            <a:r>
              <a:rPr lang="en-US" sz="3200" dirty="0" smtClean="0"/>
              <a:t> 7</a:t>
            </a:r>
            <a:br>
              <a:rPr lang="en-US" sz="3200" dirty="0" smtClean="0"/>
            </a:br>
            <a:r>
              <a:rPr lang="en-US" sz="4800" dirty="0" smtClean="0"/>
              <a:t/>
            </a:r>
            <a:br>
              <a:rPr lang="en-US" sz="4800" dirty="0" smtClean="0"/>
            </a:br>
            <a:r>
              <a:rPr lang="en-US" sz="1800" dirty="0" smtClean="0"/>
              <a:t>(Read entire section; be careful of “principal mode of business” and location of comma between clauses. Two separate groups of “persons” are described in the statute.)</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103</a:t>
            </a:fld>
            <a:endParaRPr lang="en-US"/>
          </a:p>
        </p:txBody>
      </p:sp>
    </p:spTree>
    <p:extLst>
      <p:ext uri="{BB962C8B-B14F-4D97-AF65-F5344CB8AC3E}">
        <p14:creationId xmlns:p14="http://schemas.microsoft.com/office/powerpoint/2010/main" val="14714222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65354" y="927248"/>
            <a:ext cx="6319609" cy="51036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Exemption from licensing:</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4800" dirty="0" smtClean="0"/>
              <a:t>Food Sampling &amp; Demonstration</a:t>
            </a:r>
          </a:p>
          <a:p>
            <a:pPr marL="0" lvl="0" indent="0" algn="ctr" rtl="0">
              <a:spcBef>
                <a:spcPts val="0"/>
              </a:spcBef>
              <a:spcAft>
                <a:spcPts val="0"/>
              </a:spcAft>
              <a:buNone/>
            </a:pPr>
            <a:endParaRPr lang="en-US" sz="4800" dirty="0"/>
          </a:p>
          <a:p>
            <a:pPr marL="0" lvl="0" indent="0" algn="ctr" rtl="0">
              <a:spcBef>
                <a:spcPts val="0"/>
              </a:spcBef>
              <a:spcAft>
                <a:spcPts val="0"/>
              </a:spcAft>
              <a:buNone/>
            </a:pPr>
            <a:r>
              <a:rPr lang="en-US" sz="2400" dirty="0" smtClean="0"/>
              <a:t>M.S. 28A. 151</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104</a:t>
            </a:fld>
            <a:endParaRPr lang="en-US"/>
          </a:p>
        </p:txBody>
      </p:sp>
    </p:spTree>
    <p:extLst>
      <p:ext uri="{BB962C8B-B14F-4D97-AF65-F5344CB8AC3E}">
        <p14:creationId xmlns:p14="http://schemas.microsoft.com/office/powerpoint/2010/main" val="1429143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75629" y="557378"/>
            <a:ext cx="6319609" cy="51036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At a farmers’ market or community event, you can give samples or do a cooking demonstration with samples, with no license.</a:t>
            </a:r>
            <a:endParaRPr lang="en-US" sz="2400" dirty="0" smtClean="0"/>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105</a:t>
            </a:fld>
            <a:endParaRPr lang="en-US"/>
          </a:p>
        </p:txBody>
      </p:sp>
    </p:spTree>
    <p:extLst>
      <p:ext uri="{BB962C8B-B14F-4D97-AF65-F5344CB8AC3E}">
        <p14:creationId xmlns:p14="http://schemas.microsoft.com/office/powerpoint/2010/main" val="137330464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75629" y="557378"/>
            <a:ext cx="6319609" cy="548382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Follow requirements in MN Rule 4626.1855</a:t>
            </a:r>
            <a:br>
              <a:rPr lang="en-US" sz="4800" dirty="0" smtClean="0"/>
            </a:br>
            <a:endParaRPr lang="en-US" sz="4800" dirty="0" smtClean="0"/>
          </a:p>
          <a:p>
            <a:pPr marL="0" lvl="0" indent="0" algn="ctr" rtl="0">
              <a:spcBef>
                <a:spcPts val="0"/>
              </a:spcBef>
              <a:spcAft>
                <a:spcPts val="0"/>
              </a:spcAft>
              <a:buNone/>
            </a:pPr>
            <a:r>
              <a:rPr lang="en-US" sz="3600" dirty="0" smtClean="0"/>
              <a:t>(Except you do not need to have hot, pressurized water for ware-washing)</a:t>
            </a:r>
            <a:br>
              <a:rPr lang="en-US" sz="3600" dirty="0" smtClean="0"/>
            </a:br>
            <a:endParaRPr lang="en-US" sz="3600" dirty="0" smtClean="0"/>
          </a:p>
          <a:p>
            <a:pPr marL="0" lvl="0" indent="0" algn="ctr" rtl="0">
              <a:spcBef>
                <a:spcPts val="0"/>
              </a:spcBef>
              <a:spcAft>
                <a:spcPts val="0"/>
              </a:spcAft>
              <a:buNone/>
            </a:pPr>
            <a:r>
              <a:rPr lang="en-US" sz="3600" dirty="0" smtClean="0"/>
              <a:t>(</a:t>
            </a:r>
            <a:r>
              <a:rPr lang="en-US" sz="3600" i="1" dirty="0" smtClean="0"/>
              <a:t>But you do need warm water for handwashing</a:t>
            </a:r>
            <a:r>
              <a:rPr lang="en-US" sz="3600" dirty="0" smtClean="0"/>
              <a:t>)</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106</a:t>
            </a:fld>
            <a:endParaRPr lang="en-US"/>
          </a:p>
        </p:txBody>
      </p:sp>
    </p:spTree>
    <p:extLst>
      <p:ext uri="{BB962C8B-B14F-4D97-AF65-F5344CB8AC3E}">
        <p14:creationId xmlns:p14="http://schemas.microsoft.com/office/powerpoint/2010/main" val="3124406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7" name="Text Placeholder 6"/>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107</a:t>
            </a:fld>
            <a:endParaRPr lang="en-US" dirty="0"/>
          </a:p>
        </p:txBody>
      </p:sp>
      <p:pic>
        <p:nvPicPr>
          <p:cNvPr id="12"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pic>
        <p:nvPicPr>
          <p:cNvPr id="14" name="Content Placeholder 13"/>
          <p:cNvPicPr>
            <a:picLocks noGrp="1" noChangeAspect="1"/>
          </p:cNvPicPr>
          <p:nvPr>
            <p:ph idx="1"/>
          </p:nvPr>
        </p:nvPicPr>
        <p:blipFill rotWithShape="1">
          <a:blip r:embed="rId4">
            <a:extLst>
              <a:ext uri="{28A0092B-C50C-407E-A947-70E740481C1C}">
                <a14:useLocalDpi xmlns:a14="http://schemas.microsoft.com/office/drawing/2010/main" val="0"/>
              </a:ext>
            </a:extLst>
          </a:blip>
          <a:srcRect l="4047" t="24724" r="59047" b="53172"/>
          <a:stretch/>
        </p:blipFill>
        <p:spPr>
          <a:xfrm>
            <a:off x="1057620" y="2441602"/>
            <a:ext cx="3624194" cy="278039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7438" t="28200" b="2723"/>
          <a:stretch/>
        </p:blipFill>
        <p:spPr>
          <a:xfrm>
            <a:off x="5330706" y="2020171"/>
            <a:ext cx="2716426" cy="3999123"/>
          </a:xfrm>
          <a:prstGeom prst="rect">
            <a:avLst/>
          </a:prstGeom>
        </p:spPr>
      </p:pic>
    </p:spTree>
    <p:extLst>
      <p:ext uri="{BB962C8B-B14F-4D97-AF65-F5344CB8AC3E}">
        <p14:creationId xmlns:p14="http://schemas.microsoft.com/office/powerpoint/2010/main" val="19835456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65354" y="927248"/>
            <a:ext cx="6319609" cy="502185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Exemption from licensing:</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4800" dirty="0" smtClean="0"/>
              <a:t>Cottage Food</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2400" dirty="0" smtClean="0"/>
              <a:t>M.S. 28A.152</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108</a:t>
            </a:fld>
            <a:endParaRPr lang="en-US"/>
          </a:p>
        </p:txBody>
      </p:sp>
    </p:spTree>
    <p:extLst>
      <p:ext uri="{BB962C8B-B14F-4D97-AF65-F5344CB8AC3E}">
        <p14:creationId xmlns:p14="http://schemas.microsoft.com/office/powerpoint/2010/main" val="336272914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684213"/>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Cottage Food: Per Individual</a:t>
            </a:r>
            <a:endParaRPr sz="36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2048" y="1070773"/>
            <a:ext cx="5928852" cy="489364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Registration with MDA is </a:t>
            </a:r>
            <a:r>
              <a:rPr lang="en-US" sz="2400" b="1" dirty="0" smtClean="0"/>
              <a:t>required!</a:t>
            </a:r>
          </a:p>
          <a:p>
            <a:pPr marL="285750" indent="-285750">
              <a:buFont typeface="Arial" panose="020B0604020202020204" pitchFamily="34" charset="0"/>
              <a:buChar char="•"/>
            </a:pPr>
            <a:r>
              <a:rPr lang="en-US" sz="2400" dirty="0" smtClean="0"/>
              <a:t>Training is required, online or in-person</a:t>
            </a:r>
          </a:p>
          <a:p>
            <a:pPr marL="285750" indent="-285750">
              <a:buFont typeface="Arial" panose="020B0604020202020204" pitchFamily="34" charset="0"/>
              <a:buChar char="•"/>
            </a:pPr>
            <a:r>
              <a:rPr lang="en-US" sz="2400" dirty="0" smtClean="0"/>
              <a:t>Training is good for three years</a:t>
            </a:r>
          </a:p>
          <a:p>
            <a:endParaRPr lang="en-US" sz="2400" dirty="0"/>
          </a:p>
          <a:p>
            <a:r>
              <a:rPr lang="en-US" sz="2400" dirty="0" smtClean="0"/>
              <a:t>Tier 1: </a:t>
            </a:r>
          </a:p>
          <a:p>
            <a:endParaRPr lang="en-US" sz="2400" dirty="0"/>
          </a:p>
          <a:p>
            <a:pPr marL="285750" indent="-285750">
              <a:buFont typeface="Arial" panose="020B0604020202020204" pitchFamily="34" charset="0"/>
              <a:buChar char="•"/>
            </a:pPr>
            <a:r>
              <a:rPr lang="en-US" sz="2400" dirty="0" smtClean="0"/>
              <a:t>Up to $5,000 in annual gross sales</a:t>
            </a:r>
          </a:p>
          <a:p>
            <a:pPr marL="285750" indent="-285750">
              <a:buFont typeface="Arial" panose="020B0604020202020204" pitchFamily="34" charset="0"/>
              <a:buChar char="•"/>
            </a:pPr>
            <a:r>
              <a:rPr lang="en-US" sz="2400" dirty="0" smtClean="0"/>
              <a:t>No registration fee</a:t>
            </a:r>
          </a:p>
          <a:p>
            <a:pPr marL="285750" indent="-285750">
              <a:buFont typeface="Arial" panose="020B0604020202020204" pitchFamily="34" charset="0"/>
              <a:buChar char="•"/>
            </a:pPr>
            <a:endParaRPr lang="en-US" sz="2400" dirty="0"/>
          </a:p>
          <a:p>
            <a:r>
              <a:rPr lang="en-US" sz="2400" dirty="0" smtClean="0"/>
              <a:t>Tier 2:</a:t>
            </a:r>
          </a:p>
          <a:p>
            <a:endParaRPr lang="en-US" sz="2400" dirty="0"/>
          </a:p>
          <a:p>
            <a:pPr marL="285750" indent="-285750">
              <a:buFont typeface="Arial" panose="020B0604020202020204" pitchFamily="34" charset="0"/>
              <a:buChar char="•"/>
            </a:pPr>
            <a:r>
              <a:rPr lang="en-US" sz="2400" dirty="0" smtClean="0"/>
              <a:t>Up to $18,000 in annual gross sales</a:t>
            </a:r>
          </a:p>
          <a:p>
            <a:pPr marL="285750" indent="-285750">
              <a:buFont typeface="Arial" panose="020B0604020202020204" pitchFamily="34" charset="0"/>
              <a:buChar char="•"/>
            </a:pPr>
            <a:r>
              <a:rPr lang="en-US" sz="2400" dirty="0" smtClean="0"/>
              <a:t>$50 annual registration fee</a:t>
            </a:r>
            <a:endParaRPr lang="en-US" sz="2400" dirty="0"/>
          </a:p>
        </p:txBody>
      </p:sp>
      <p:sp>
        <p:nvSpPr>
          <p:cNvPr id="6" name="TextBox 5"/>
          <p:cNvSpPr txBox="1"/>
          <p:nvPr/>
        </p:nvSpPr>
        <p:spPr>
          <a:xfrm>
            <a:off x="96269" y="6089054"/>
            <a:ext cx="7246478" cy="338554"/>
          </a:xfrm>
          <a:prstGeom prst="rect">
            <a:avLst/>
          </a:prstGeom>
          <a:noFill/>
        </p:spPr>
        <p:txBody>
          <a:bodyPr wrap="square" rtlCol="0">
            <a:spAutoFit/>
          </a:bodyPr>
          <a:lstStyle/>
          <a:p>
            <a:r>
              <a:rPr lang="en-US" sz="1600" dirty="0">
                <a:hlinkClick r:id="rId5"/>
              </a:rPr>
              <a:t>https://</a:t>
            </a:r>
            <a:r>
              <a:rPr lang="en-US" sz="1600" dirty="0" smtClean="0">
                <a:hlinkClick r:id="rId5"/>
              </a:rPr>
              <a:t>www.misa.umn.edu/resources/local-food-sales-resources/cottage-food</a:t>
            </a:r>
            <a:r>
              <a:rPr lang="en-US" sz="1600" dirty="0" smtClean="0"/>
              <a:t> </a:t>
            </a:r>
            <a:endParaRPr lang="en-US"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109</a:t>
            </a:fld>
            <a:endParaRPr lang="en-US"/>
          </a:p>
        </p:txBody>
      </p:sp>
    </p:spTree>
    <p:extLst>
      <p:ext uri="{BB962C8B-B14F-4D97-AF65-F5344CB8AC3E}">
        <p14:creationId xmlns:p14="http://schemas.microsoft.com/office/powerpoint/2010/main" val="1247533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810469" y="191311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Reference Materials</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284514618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43"/>
          <p:cNvPicPr preferRelativeResize="0"/>
          <p:nvPr/>
        </p:nvPicPr>
        <p:blipFill rotWithShape="1">
          <a:blip r:embed="rId3">
            <a:alphaModFix/>
          </a:blip>
          <a:srcRect/>
          <a:stretch/>
        </p:blipFill>
        <p:spPr>
          <a:xfrm>
            <a:off x="-17279" y="0"/>
            <a:ext cx="9143999" cy="6858000"/>
          </a:xfrm>
          <a:prstGeom prst="rect">
            <a:avLst/>
          </a:prstGeom>
          <a:noFill/>
          <a:ln>
            <a:noFill/>
          </a:ln>
        </p:spPr>
      </p:pic>
      <p:sp>
        <p:nvSpPr>
          <p:cNvPr id="376" name="Google Shape;376;p43"/>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77" name="Google Shape;377;p43"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78" name="Google Shape;378;p43"/>
          <p:cNvSpPr txBox="1"/>
          <p:nvPr/>
        </p:nvSpPr>
        <p:spPr>
          <a:xfrm>
            <a:off x="372719" y="271700"/>
            <a:ext cx="6501900" cy="106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000" dirty="0"/>
              <a:t>Cottage Food   vs.   Licensed Local </a:t>
            </a:r>
            <a:br>
              <a:rPr lang="en-US" sz="3000" dirty="0"/>
            </a:br>
            <a:r>
              <a:rPr lang="en-US" sz="3000" dirty="0"/>
              <a:t>                                 Food Sales</a:t>
            </a:r>
            <a:endParaRPr sz="3000" dirty="0"/>
          </a:p>
        </p:txBody>
      </p:sp>
      <p:sp>
        <p:nvSpPr>
          <p:cNvPr id="379" name="Google Shape;379;p43"/>
          <p:cNvSpPr txBox="1"/>
          <p:nvPr/>
        </p:nvSpPr>
        <p:spPr>
          <a:xfrm>
            <a:off x="518072" y="1604499"/>
            <a:ext cx="2792750" cy="4175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Can make it in a home kitchen</a:t>
            </a:r>
            <a:endParaRPr sz="1800" dirty="0"/>
          </a:p>
          <a:p>
            <a:pPr marL="457200" lvl="0" indent="-342900" rtl="0">
              <a:spcBef>
                <a:spcPts val="0"/>
              </a:spcBef>
              <a:spcAft>
                <a:spcPts val="0"/>
              </a:spcAft>
              <a:buSzPts val="1800"/>
              <a:buChar char="●"/>
            </a:pPr>
            <a:r>
              <a:rPr lang="en-US" sz="1800" dirty="0">
                <a:solidFill>
                  <a:schemeClr val="dk1"/>
                </a:solidFill>
              </a:rPr>
              <a:t>Non-potentially hazardous food</a:t>
            </a:r>
            <a:endParaRPr sz="1800" dirty="0"/>
          </a:p>
          <a:p>
            <a:pPr marL="457200" lvl="0" indent="-342900" rtl="0">
              <a:spcBef>
                <a:spcPts val="0"/>
              </a:spcBef>
              <a:spcAft>
                <a:spcPts val="0"/>
              </a:spcAft>
              <a:buSzPts val="1800"/>
              <a:buChar char="●"/>
            </a:pPr>
            <a:r>
              <a:rPr lang="en-US" sz="1800" dirty="0"/>
              <a:t>$18,000 sales cap per </a:t>
            </a:r>
            <a:r>
              <a:rPr lang="en-US" sz="1800" dirty="0" smtClean="0"/>
              <a:t>individual per year</a:t>
            </a:r>
            <a:endParaRPr sz="1800" dirty="0"/>
          </a:p>
          <a:p>
            <a:pPr marL="457200" lvl="0" indent="-342900" rtl="0">
              <a:spcBef>
                <a:spcPts val="0"/>
              </a:spcBef>
              <a:spcAft>
                <a:spcPts val="0"/>
              </a:spcAft>
              <a:buSzPts val="1800"/>
              <a:buChar char="●"/>
            </a:pPr>
            <a:r>
              <a:rPr lang="en-US" sz="1800" dirty="0"/>
              <a:t>ALL sales to individual consumers</a:t>
            </a:r>
            <a:endParaRPr sz="1800" dirty="0"/>
          </a:p>
          <a:p>
            <a:pPr marL="457200" lvl="0" indent="-342900" rtl="0">
              <a:spcBef>
                <a:spcPts val="0"/>
              </a:spcBef>
              <a:spcAft>
                <a:spcPts val="0"/>
              </a:spcAft>
              <a:buSzPts val="1800"/>
              <a:buChar char="●"/>
            </a:pPr>
            <a:r>
              <a:rPr lang="en-US" sz="1800" dirty="0"/>
              <a:t>NO sales to </a:t>
            </a:r>
            <a:r>
              <a:rPr lang="en-US" sz="1800" dirty="0" smtClean="0"/>
              <a:t>businesses or other food facilities</a:t>
            </a:r>
            <a:endParaRPr sz="1800" dirty="0"/>
          </a:p>
          <a:p>
            <a:pPr marL="457200" lvl="0" indent="-342900" rtl="0">
              <a:spcBef>
                <a:spcPts val="0"/>
              </a:spcBef>
              <a:spcAft>
                <a:spcPts val="0"/>
              </a:spcAft>
              <a:buSzPts val="1800"/>
              <a:buChar char="●"/>
            </a:pPr>
            <a:r>
              <a:rPr lang="en-US" sz="1800" dirty="0"/>
              <a:t>Product delivery must be in person</a:t>
            </a:r>
            <a:endParaRPr sz="1800" dirty="0"/>
          </a:p>
        </p:txBody>
      </p:sp>
      <p:sp>
        <p:nvSpPr>
          <p:cNvPr id="380" name="Google Shape;380;p43"/>
          <p:cNvSpPr txBox="1"/>
          <p:nvPr/>
        </p:nvSpPr>
        <p:spPr>
          <a:xfrm>
            <a:off x="3846172" y="1604499"/>
            <a:ext cx="2938086" cy="4285023"/>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Must make it in </a:t>
            </a:r>
            <a:r>
              <a:rPr lang="en-US" sz="1800" dirty="0" smtClean="0"/>
              <a:t>an approved </a:t>
            </a:r>
            <a:r>
              <a:rPr lang="en-US" sz="1800" dirty="0"/>
              <a:t>commercial-grade kitchen, not a </a:t>
            </a:r>
            <a:r>
              <a:rPr lang="en-US" sz="1800" dirty="0" smtClean="0"/>
              <a:t>private residence kitchen</a:t>
            </a:r>
          </a:p>
          <a:p>
            <a:pPr marL="457200" indent="-342900">
              <a:buSzPts val="1800"/>
              <a:buFont typeface="Arial"/>
              <a:buChar char="●"/>
            </a:pPr>
            <a:r>
              <a:rPr lang="en-US" sz="1800" dirty="0"/>
              <a:t>Any food product type is possible with appropriate facilities &amp; </a:t>
            </a:r>
            <a:r>
              <a:rPr lang="en-US" sz="1800" dirty="0" smtClean="0"/>
              <a:t>training</a:t>
            </a:r>
            <a:endParaRPr sz="1800" dirty="0"/>
          </a:p>
          <a:p>
            <a:pPr marL="457200" lvl="0" indent="-342900" rtl="0">
              <a:spcBef>
                <a:spcPts val="0"/>
              </a:spcBef>
              <a:spcAft>
                <a:spcPts val="0"/>
              </a:spcAft>
              <a:buSzPts val="1800"/>
              <a:buChar char="●"/>
            </a:pPr>
            <a:r>
              <a:rPr lang="en-US" sz="1800" dirty="0"/>
              <a:t>No sales cap</a:t>
            </a:r>
            <a:endParaRPr sz="1800" dirty="0"/>
          </a:p>
          <a:p>
            <a:pPr marL="457200" lvl="0" indent="-342900" rtl="0">
              <a:spcBef>
                <a:spcPts val="0"/>
              </a:spcBef>
              <a:spcAft>
                <a:spcPts val="0"/>
              </a:spcAft>
              <a:buSzPts val="1800"/>
              <a:buChar char="●"/>
            </a:pPr>
            <a:r>
              <a:rPr lang="en-US" sz="1800" dirty="0"/>
              <a:t>Can sell to food businesses or food facilities</a:t>
            </a:r>
            <a:endParaRPr sz="1800" dirty="0"/>
          </a:p>
          <a:p>
            <a:pPr marL="457200" lvl="0" indent="-342900" rtl="0">
              <a:spcBef>
                <a:spcPts val="0"/>
              </a:spcBef>
              <a:spcAft>
                <a:spcPts val="0"/>
              </a:spcAft>
              <a:buSzPts val="1800"/>
              <a:buChar char="●"/>
            </a:pPr>
            <a:r>
              <a:rPr lang="en-US" sz="1800" dirty="0"/>
              <a:t>Product delivery need not be in </a:t>
            </a:r>
            <a:r>
              <a:rPr lang="en-US" sz="1800" dirty="0" smtClean="0"/>
              <a:t>person</a:t>
            </a: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110</a:t>
            </a:fld>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Cottage Food</a:t>
            </a:r>
            <a:endParaRPr sz="3200" dirty="0"/>
          </a:p>
        </p:txBody>
      </p:sp>
      <p:sp>
        <p:nvSpPr>
          <p:cNvPr id="369" name="Google Shape;369;p42"/>
          <p:cNvSpPr txBox="1"/>
          <p:nvPr/>
        </p:nvSpPr>
        <p:spPr>
          <a:xfrm>
            <a:off x="580066" y="950824"/>
            <a:ext cx="4107899" cy="4742054"/>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t>Examples:</a:t>
            </a:r>
          </a:p>
          <a:p>
            <a:pPr marL="457200" lvl="0" indent="-381000" rtl="0">
              <a:spcBef>
                <a:spcPts val="0"/>
              </a:spcBef>
              <a:spcAft>
                <a:spcPts val="0"/>
              </a:spcAft>
              <a:buSzPts val="2400"/>
              <a:buChar char="●"/>
            </a:pPr>
            <a:r>
              <a:rPr lang="en-US" sz="2400" dirty="0" smtClean="0"/>
              <a:t>Bakery </a:t>
            </a:r>
            <a:r>
              <a:rPr lang="en-US" sz="2400" dirty="0"/>
              <a:t>products</a:t>
            </a:r>
            <a:endParaRPr sz="2400" dirty="0"/>
          </a:p>
          <a:p>
            <a:pPr marL="457200" lvl="0" indent="-381000" rtl="0">
              <a:spcBef>
                <a:spcPts val="0"/>
              </a:spcBef>
              <a:spcAft>
                <a:spcPts val="0"/>
              </a:spcAft>
              <a:buSzPts val="2400"/>
              <a:buChar char="●"/>
            </a:pPr>
            <a:r>
              <a:rPr lang="en-US" sz="2400" dirty="0"/>
              <a:t>Flavored honey or maple syrup products</a:t>
            </a:r>
            <a:endParaRPr sz="2400" dirty="0"/>
          </a:p>
          <a:p>
            <a:pPr marL="457200" lvl="0" indent="-381000" rtl="0">
              <a:spcBef>
                <a:spcPts val="0"/>
              </a:spcBef>
              <a:spcAft>
                <a:spcPts val="0"/>
              </a:spcAft>
              <a:buSzPts val="2400"/>
              <a:buChar char="●"/>
            </a:pPr>
            <a:r>
              <a:rPr lang="en-US" sz="2400" dirty="0"/>
              <a:t>Pickles, salsa, fermented products</a:t>
            </a:r>
            <a:endParaRPr sz="2400" dirty="0"/>
          </a:p>
          <a:p>
            <a:pPr marL="457200" lvl="0" indent="-381000" rtl="0">
              <a:spcBef>
                <a:spcPts val="0"/>
              </a:spcBef>
              <a:spcAft>
                <a:spcPts val="0"/>
              </a:spcAft>
              <a:buSzPts val="2400"/>
              <a:buChar char="●"/>
            </a:pPr>
            <a:r>
              <a:rPr lang="en-US" sz="2400" dirty="0"/>
              <a:t>Jam, jelly, fruit syrup </a:t>
            </a:r>
            <a:endParaRPr lang="en-US" sz="2400" dirty="0" smtClean="0"/>
          </a:p>
          <a:p>
            <a:pPr marL="457200" lvl="0" indent="-381000" rtl="0">
              <a:spcBef>
                <a:spcPts val="0"/>
              </a:spcBef>
              <a:spcAft>
                <a:spcPts val="0"/>
              </a:spcAft>
              <a:buSzPts val="2400"/>
              <a:buChar char="●"/>
            </a:pPr>
            <a:endParaRPr lang="en-US" sz="2400" dirty="0"/>
          </a:p>
          <a:p>
            <a:pPr marL="76200" lvl="0" rtl="0">
              <a:spcBef>
                <a:spcPts val="0"/>
              </a:spcBef>
              <a:spcAft>
                <a:spcPts val="0"/>
              </a:spcAft>
              <a:buSzPts val="2400"/>
            </a:pPr>
            <a:r>
              <a:rPr lang="en-US" sz="2400" dirty="0" smtClean="0"/>
              <a:t>The MN Farmers’ Market Association has a long list of allowed Cottage Food items:</a:t>
            </a:r>
          </a:p>
          <a:p>
            <a:pPr marL="76200" lvl="0" rtl="0">
              <a:spcBef>
                <a:spcPts val="0"/>
              </a:spcBef>
              <a:spcAft>
                <a:spcPts val="0"/>
              </a:spcAft>
              <a:buSzPts val="2400"/>
            </a:pPr>
            <a:endParaRPr sz="2400" dirty="0"/>
          </a:p>
          <a:p>
            <a:pPr marL="76200" lvl="0" rtl="0">
              <a:spcBef>
                <a:spcPts val="0"/>
              </a:spcBef>
              <a:spcAft>
                <a:spcPts val="0"/>
              </a:spcAft>
              <a:buSzPts val="2400"/>
            </a:pPr>
            <a:endParaRPr lang="en-US" sz="24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906297" y="1799303"/>
            <a:ext cx="2186652" cy="4031873"/>
          </a:xfrm>
          <a:prstGeom prst="rect">
            <a:avLst/>
          </a:prstGeom>
          <a:noFill/>
          <a:ln>
            <a:solidFill>
              <a:schemeClr val="tx1"/>
            </a:solidFill>
          </a:ln>
        </p:spPr>
        <p:txBody>
          <a:bodyPr wrap="square" rtlCol="0">
            <a:spAutoFit/>
          </a:bodyPr>
          <a:lstStyle/>
          <a:p>
            <a:r>
              <a:rPr lang="en-US" sz="1600" i="1" dirty="0"/>
              <a:t>T</a:t>
            </a:r>
            <a:r>
              <a:rPr lang="en-US" sz="1600" i="1" dirty="0" smtClean="0"/>
              <a:t>hese </a:t>
            </a:r>
            <a:r>
              <a:rPr lang="en-US" sz="1600" i="1" dirty="0"/>
              <a:t>product types can be made and sold to </a:t>
            </a:r>
            <a:r>
              <a:rPr lang="en-US" sz="1600" i="1" dirty="0" smtClean="0"/>
              <a:t>INDIVIDUALS </a:t>
            </a:r>
            <a:r>
              <a:rPr lang="en-US" sz="1600" i="1" dirty="0"/>
              <a:t>under the Cottage Food </a:t>
            </a:r>
            <a:r>
              <a:rPr lang="en-US" sz="1600" i="1" dirty="0" smtClean="0"/>
              <a:t>exemption …</a:t>
            </a:r>
            <a:br>
              <a:rPr lang="en-US" sz="1600" i="1" dirty="0" smtClean="0"/>
            </a:br>
            <a:endParaRPr lang="en-US" sz="1600" i="1" dirty="0" smtClean="0"/>
          </a:p>
          <a:p>
            <a:r>
              <a:rPr lang="en-US" sz="1600" i="1" dirty="0" smtClean="0"/>
              <a:t>BUT … </a:t>
            </a:r>
            <a:endParaRPr lang="en-US" sz="1600" i="1" dirty="0"/>
          </a:p>
          <a:p>
            <a:r>
              <a:rPr lang="en-US" sz="1600" i="1" dirty="0" smtClean="0"/>
              <a:t> If you want to sell items to </a:t>
            </a:r>
            <a:r>
              <a:rPr lang="en-US" sz="1600" i="1" dirty="0"/>
              <a:t>a food business or food facility</a:t>
            </a:r>
            <a:r>
              <a:rPr lang="en-US" sz="1600" i="1" dirty="0" smtClean="0"/>
              <a:t>, you can’t do that under Cottage Food. Items must </a:t>
            </a:r>
            <a:r>
              <a:rPr lang="en-US" sz="1600" i="1" dirty="0"/>
              <a:t>be made under a license in an approved </a:t>
            </a:r>
            <a:r>
              <a:rPr lang="en-US" sz="1600" i="1" dirty="0" smtClean="0"/>
              <a:t>facility.</a:t>
            </a:r>
            <a:endParaRPr lang="en-US" sz="1600" i="1" dirty="0"/>
          </a:p>
        </p:txBody>
      </p:sp>
      <p:sp>
        <p:nvSpPr>
          <p:cNvPr id="2" name="TextBox 1"/>
          <p:cNvSpPr txBox="1"/>
          <p:nvPr/>
        </p:nvSpPr>
        <p:spPr>
          <a:xfrm>
            <a:off x="600690" y="5692878"/>
            <a:ext cx="5850194" cy="338554"/>
          </a:xfrm>
          <a:prstGeom prst="rect">
            <a:avLst/>
          </a:prstGeom>
          <a:noFill/>
        </p:spPr>
        <p:txBody>
          <a:bodyPr wrap="square" rtlCol="0">
            <a:spAutoFit/>
          </a:bodyPr>
          <a:lstStyle/>
          <a:p>
            <a:r>
              <a:rPr lang="en-US" sz="1600" dirty="0">
                <a:hlinkClick r:id="rId5"/>
              </a:rPr>
              <a:t>https://</a:t>
            </a:r>
            <a:r>
              <a:rPr lang="en-US" sz="1600" dirty="0" smtClean="0">
                <a:hlinkClick r:id="rId5"/>
              </a:rPr>
              <a:t>www.mfma.org/CFL</a:t>
            </a:r>
            <a:r>
              <a:rPr lang="en-US" sz="1600" dirty="0" smtClean="0"/>
              <a:t> </a:t>
            </a:r>
            <a:endParaRPr lang="en-US" sz="16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111</a:t>
            </a:fld>
            <a:endParaRPr lang="en-US"/>
          </a:p>
        </p:txBody>
      </p:sp>
    </p:spTree>
    <p:extLst>
      <p:ext uri="{BB962C8B-B14F-4D97-AF65-F5344CB8AC3E}">
        <p14:creationId xmlns:p14="http://schemas.microsoft.com/office/powerpoint/2010/main" val="59534068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1216270" y="1613277"/>
            <a:ext cx="5224838" cy="356695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Cottage Food can be a stepping stone to licensed food production</a:t>
            </a:r>
            <a:endParaRPr sz="32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112</a:t>
            </a:fld>
            <a:endParaRPr lang="en-US"/>
          </a:p>
        </p:txBody>
      </p:sp>
    </p:spTree>
    <p:extLst>
      <p:ext uri="{BB962C8B-B14F-4D97-AF65-F5344CB8AC3E}">
        <p14:creationId xmlns:p14="http://schemas.microsoft.com/office/powerpoint/2010/main" val="379999940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1178805" y="2449704"/>
            <a:ext cx="5310130" cy="1754326"/>
          </a:xfrm>
          <a:prstGeom prst="rect">
            <a:avLst/>
          </a:prstGeom>
          <a:noFill/>
        </p:spPr>
        <p:txBody>
          <a:bodyPr wrap="square" rtlCol="0">
            <a:spAutoFit/>
          </a:bodyPr>
          <a:lstStyle/>
          <a:p>
            <a:r>
              <a:rPr lang="en-US" sz="5400" dirty="0" smtClean="0"/>
              <a:t>Questions about Cottage Food?</a:t>
            </a:r>
            <a:endParaRPr lang="en-US" sz="5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113</a:t>
            </a:fld>
            <a:endParaRPr lang="en-US"/>
          </a:p>
        </p:txBody>
      </p:sp>
    </p:spTree>
    <p:extLst>
      <p:ext uri="{BB962C8B-B14F-4D97-AF65-F5344CB8AC3E}">
        <p14:creationId xmlns:p14="http://schemas.microsoft.com/office/powerpoint/2010/main" val="386557872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Legal Local Food</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729825" y="1301620"/>
            <a:ext cx="559202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Don’t mix exclusions and exemptions</a:t>
            </a:r>
            <a:r>
              <a:rPr kumimoji="0" lang="en-US" sz="4000" b="0" i="0" u="none" strike="noStrike" kern="0" cap="none" spc="0" normalizeH="0" baseline="0" noProof="0" dirty="0">
                <a:ln>
                  <a:noFill/>
                </a:ln>
                <a:solidFill>
                  <a:srgbClr val="000000"/>
                </a:solidFill>
                <a:effectLst/>
                <a:uLnTx/>
                <a:uFillTx/>
                <a:latin typeface="Arial"/>
                <a:cs typeface="Arial"/>
                <a:sym typeface="Arial"/>
              </a:rPr>
              <a:t>!</a:t>
            </a:r>
            <a:endParaRPr kumimoji="0" lang="en-US" sz="4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You must meet all conditions of the exclusion or exemption in order to claim it.</a:t>
            </a:r>
          </a:p>
        </p:txBody>
      </p:sp>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114</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1464493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Legal Local Food</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729825" y="1301620"/>
            <a:ext cx="6363125"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Don’t mix exclusions and exemptions</a:t>
            </a:r>
            <a:r>
              <a:rPr kumimoji="0" lang="en-US" sz="2400" b="0" i="0"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EXCEPT:  The exemption</a:t>
            </a:r>
            <a:r>
              <a:rPr kumimoji="0" lang="en-US" sz="4000" b="0" i="0" u="none" strike="noStrike" kern="0" cap="none" spc="0" normalizeH="0" noProof="0" dirty="0" smtClean="0">
                <a:ln>
                  <a:noFill/>
                </a:ln>
                <a:solidFill>
                  <a:srgbClr val="000000"/>
                </a:solidFill>
                <a:effectLst/>
                <a:uLnTx/>
                <a:uFillTx/>
                <a:latin typeface="Arial"/>
                <a:cs typeface="Arial"/>
                <a:sym typeface="Arial"/>
              </a:rPr>
              <a:t> for sampling &amp; demonstration can be combined with either Cottage Food or </a:t>
            </a:r>
            <a:br>
              <a:rPr kumimoji="0" lang="en-US" sz="4000" b="0" i="0" u="none" strike="noStrike" kern="0" cap="none" spc="0" normalizeH="0" noProof="0" dirty="0" smtClean="0">
                <a:ln>
                  <a:noFill/>
                </a:ln>
                <a:solidFill>
                  <a:srgbClr val="000000"/>
                </a:solidFill>
                <a:effectLst/>
                <a:uLnTx/>
                <a:uFillTx/>
                <a:latin typeface="Arial"/>
                <a:cs typeface="Arial"/>
                <a:sym typeface="Arial"/>
              </a:rPr>
            </a:br>
            <a:r>
              <a:rPr kumimoji="0" lang="en-US" sz="4000" b="0" i="0" u="none" strike="noStrike" kern="0" cap="none" spc="0" normalizeH="0" noProof="0" dirty="0" smtClean="0">
                <a:ln>
                  <a:noFill/>
                </a:ln>
                <a:solidFill>
                  <a:srgbClr val="000000"/>
                </a:solidFill>
                <a:effectLst/>
                <a:uLnTx/>
                <a:uFillTx/>
                <a:latin typeface="Arial"/>
                <a:cs typeface="Arial"/>
                <a:sym typeface="Arial"/>
              </a:rPr>
              <a:t>Product of the Farm.</a:t>
            </a:r>
            <a:endParaRPr kumimoji="0" lang="en-US" sz="40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115</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225813304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116</a:t>
            </a:fld>
            <a:endParaRPr lang="en-US"/>
          </a:p>
        </p:txBody>
      </p:sp>
    </p:spTree>
    <p:extLst>
      <p:ext uri="{BB962C8B-B14F-4D97-AF65-F5344CB8AC3E}">
        <p14:creationId xmlns:p14="http://schemas.microsoft.com/office/powerpoint/2010/main" val="286696198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1"/>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57" name="Google Shape;357;p41"/>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58" name="Google Shape;358;p41"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59" name="Google Shape;359;p41"/>
          <p:cNvSpPr txBox="1"/>
          <p:nvPr/>
        </p:nvSpPr>
        <p:spPr>
          <a:xfrm>
            <a:off x="721621" y="289502"/>
            <a:ext cx="6152998" cy="57682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Licensed Local Food Sales</a:t>
            </a:r>
            <a:endParaRPr sz="3600" dirty="0"/>
          </a:p>
        </p:txBody>
      </p:sp>
      <p:sp>
        <p:nvSpPr>
          <p:cNvPr id="360" name="Google Shape;360;p41"/>
          <p:cNvSpPr txBox="1"/>
          <p:nvPr/>
        </p:nvSpPr>
        <p:spPr>
          <a:xfrm>
            <a:off x="1035252" y="1331460"/>
            <a:ext cx="4805110" cy="503082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a:t>Individual farmers or others can get </a:t>
            </a:r>
            <a:r>
              <a:rPr lang="en-US" sz="2400" dirty="0" smtClean="0"/>
              <a:t>licensed </a:t>
            </a:r>
            <a:r>
              <a:rPr lang="en-US" sz="2400" dirty="0"/>
              <a:t>by the Minnesota Department of Agriculture to sell:</a:t>
            </a:r>
            <a:endParaRPr sz="2400" dirty="0"/>
          </a:p>
          <a:p>
            <a:pPr marL="0" lvl="0" indent="0" rtl="0">
              <a:spcBef>
                <a:spcPts val="0"/>
              </a:spcBef>
              <a:spcAft>
                <a:spcPts val="0"/>
              </a:spcAft>
              <a:buNone/>
            </a:pPr>
            <a:endParaRPr sz="2400" dirty="0"/>
          </a:p>
          <a:p>
            <a:pPr marL="457200" lvl="0" indent="-381000" rtl="0">
              <a:spcBef>
                <a:spcPts val="0"/>
              </a:spcBef>
              <a:spcAft>
                <a:spcPts val="0"/>
              </a:spcAft>
              <a:buSzPts val="2400"/>
              <a:buChar char="●"/>
            </a:pPr>
            <a:r>
              <a:rPr lang="en-US" sz="2400" dirty="0"/>
              <a:t>Foods </a:t>
            </a:r>
            <a:r>
              <a:rPr lang="en-US" sz="2400" dirty="0" smtClean="0"/>
              <a:t>they didn’t grow themselves on their owned or rented land</a:t>
            </a:r>
            <a:r>
              <a:rPr lang="en-US" sz="2400" dirty="0"/>
              <a:t/>
            </a:r>
            <a:br>
              <a:rPr lang="en-US" sz="2400" dirty="0"/>
            </a:br>
            <a:endParaRPr sz="2400" dirty="0"/>
          </a:p>
          <a:p>
            <a:pPr marL="457200" lvl="0" indent="-381000" rtl="0">
              <a:spcBef>
                <a:spcPts val="0"/>
              </a:spcBef>
              <a:spcAft>
                <a:spcPts val="0"/>
              </a:spcAft>
              <a:buSzPts val="2400"/>
              <a:buChar char="●"/>
            </a:pPr>
            <a:r>
              <a:rPr lang="en-US" sz="2400" dirty="0"/>
              <a:t>Foods with off-farm ingredients added </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117</a:t>
            </a:fld>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40073" y="759776"/>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51954" y="1742349"/>
            <a:ext cx="7419925" cy="443937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M.S. 34A.01 Subdivision 12</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118</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275503" y="31409"/>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611449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77824" y="955609"/>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477824" y="1952606"/>
            <a:ext cx="6984871" cy="422911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Cottage Food can be donated to a fundraiser bake sale.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smtClean="0">
                <a:solidFill>
                  <a:srgbClr val="333333"/>
                </a:solidFill>
                <a:highlight>
                  <a:srgbClr val="FFFFFF"/>
                </a:highlight>
                <a:latin typeface="Times New Roman"/>
                <a:ea typeface="Times New Roman"/>
                <a:cs typeface="Times New Roman"/>
                <a:sym typeface="Times New Roman"/>
              </a:rPr>
              <a:t>Venison can be donated </a:t>
            </a: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to a food bank/food shelf/feeding program through the Venison Donation Program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solidFill>
                <a:srgbClr val="333333"/>
              </a:solidFill>
              <a:highlight>
                <a:srgbClr val="FFFFFF"/>
              </a:highlight>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Traditional Native American foods</a:t>
            </a:r>
            <a:r>
              <a:rPr lang="en-US" sz="2400" dirty="0" smtClean="0">
                <a:solidFill>
                  <a:srgbClr val="333333"/>
                </a:solidFill>
                <a:highlight>
                  <a:srgbClr val="FFFFFF"/>
                </a:highlight>
                <a:latin typeface="Times New Roman"/>
                <a:ea typeface="Times New Roman"/>
                <a:cs typeface="Times New Roman"/>
                <a:sym typeface="Times New Roman"/>
              </a:rPr>
              <a:t>, including wild game, can be donated to a public facility</a:t>
            </a:r>
            <a:endPar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solidFill>
                <a:srgbClr val="333333"/>
              </a:solidFill>
              <a:highlight>
                <a:srgbClr val="FFFFFF"/>
              </a:highlight>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Wild</a:t>
            </a:r>
            <a:r>
              <a:rPr kumimoji="0" lang="en-US" sz="2400" b="0" u="none" strike="noStrike" kern="0" cap="none" spc="0" normalizeH="0" noProof="0" dirty="0" smtClean="0">
                <a:ln>
                  <a:noFill/>
                </a:ln>
                <a:solidFill>
                  <a:srgbClr val="333333"/>
                </a:solidFill>
                <a:effectLst/>
                <a:highlight>
                  <a:srgbClr val="FFFFFF"/>
                </a:highlight>
                <a:uLnTx/>
                <a:uFillTx/>
                <a:latin typeface="Times New Roman"/>
                <a:ea typeface="Times New Roman"/>
                <a:cs typeface="Times New Roman"/>
                <a:sym typeface="Times New Roman"/>
              </a:rPr>
              <a:t> game can be donated to a registered charitable organization (facility and processing requirements)</a:t>
            </a:r>
            <a:endParaRPr kumimoji="0" lang="en-US" sz="2400" b="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119</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395286" y="112363"/>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0559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147484" y="5162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Reference Materials</a:t>
            </a:r>
            <a:endParaRPr sz="4800"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50609" r="1760" b="2508"/>
          <a:stretch/>
        </p:blipFill>
        <p:spPr>
          <a:xfrm>
            <a:off x="355633" y="1291759"/>
            <a:ext cx="6381686" cy="3941182"/>
          </a:xfrm>
          <a:prstGeom prst="rect">
            <a:avLst/>
          </a:prstGeom>
        </p:spPr>
      </p:pic>
      <p:sp>
        <p:nvSpPr>
          <p:cNvPr id="2" name="TextBox 1"/>
          <p:cNvSpPr txBox="1"/>
          <p:nvPr/>
        </p:nvSpPr>
        <p:spPr>
          <a:xfrm>
            <a:off x="395287" y="5643716"/>
            <a:ext cx="5720378" cy="523220"/>
          </a:xfrm>
          <a:prstGeom prst="rect">
            <a:avLst/>
          </a:prstGeom>
          <a:noFill/>
        </p:spPr>
        <p:txBody>
          <a:bodyPr wrap="square" rtlCol="0">
            <a:spAutoFit/>
          </a:bodyPr>
          <a:lstStyle/>
          <a:p>
            <a:r>
              <a:rPr lang="en-US" dirty="0" smtClean="0"/>
              <a:t>Center for Integrated Agricultural Systems, University of Wisconsin. 2010.</a:t>
            </a:r>
            <a:endParaRPr lang="en-US" dirty="0"/>
          </a:p>
        </p:txBody>
      </p:sp>
      <p:sp>
        <p:nvSpPr>
          <p:cNvPr id="3" name="Rectangle 2"/>
          <p:cNvSpPr/>
          <p:nvPr/>
        </p:nvSpPr>
        <p:spPr>
          <a:xfrm>
            <a:off x="395287" y="2477730"/>
            <a:ext cx="6342032" cy="10028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923071" y="4178710"/>
            <a:ext cx="3169879" cy="12781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24516" y="4493342"/>
            <a:ext cx="2231871" cy="707886"/>
          </a:xfrm>
          <a:prstGeom prst="rect">
            <a:avLst/>
          </a:prstGeom>
          <a:noFill/>
        </p:spPr>
        <p:txBody>
          <a:bodyPr wrap="square" rtlCol="0">
            <a:spAutoFit/>
          </a:bodyPr>
          <a:lstStyle/>
          <a:p>
            <a:r>
              <a:rPr lang="en-US" sz="2000" dirty="0" smtClean="0"/>
              <a:t>Tier 1 &amp; Tier 2 are what we will cover</a:t>
            </a:r>
            <a:endParaRPr lang="en-US" sz="2000" dirty="0"/>
          </a:p>
        </p:txBody>
      </p:sp>
      <p:sp>
        <p:nvSpPr>
          <p:cNvPr id="8" name="Curved Up Arrow 7"/>
          <p:cNvSpPr/>
          <p:nvPr/>
        </p:nvSpPr>
        <p:spPr>
          <a:xfrm rot="16380257">
            <a:off x="6172331" y="3479276"/>
            <a:ext cx="1724387" cy="60243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31164951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77824" y="955609"/>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804225" y="1998947"/>
            <a:ext cx="6070394" cy="392812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Other than these specific examples, food that is donated must be eligible to be sold. It must be approved source.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Not Approved Source:</a:t>
            </a:r>
            <a:br>
              <a:rPr kumimoji="0" lang="en-US" sz="2400" b="0" i="0" u="sng"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lang="en-US" sz="2400" b="0" i="0" u="sng"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Cottage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Custom-Exempt Meat &amp; Poultry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Shell eggs not candled/graded/labeled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smtClean="0">
                <a:solidFill>
                  <a:srgbClr val="333333"/>
                </a:solidFill>
                <a:highlight>
                  <a:srgbClr val="FFFFFF"/>
                </a:highlight>
                <a:latin typeface="Times New Roman"/>
                <a:ea typeface="Times New Roman"/>
                <a:cs typeface="Times New Roman"/>
                <a:sym typeface="Times New Roman"/>
              </a:rPr>
              <a:t>Wild-harvested wild game</a:t>
            </a:r>
            <a:endPar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120</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395286" y="112363"/>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4990800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smtClean="0">
                <a:solidFill>
                  <a:srgbClr val="00B0F0"/>
                </a:solidFill>
              </a:rPr>
              <a:t>Community Supported Agriculture in which one farm buys from other, separate farms to fill their CSA box for customers </a:t>
            </a:r>
          </a:p>
          <a:p>
            <a:pPr marL="457200" lvl="0" indent="-381000" rtl="0">
              <a:spcBef>
                <a:spcPts val="0"/>
              </a:spcBef>
              <a:spcAft>
                <a:spcPts val="0"/>
              </a:spcAft>
              <a:buSzPts val="2400"/>
              <a:buChar char="●"/>
            </a:pPr>
            <a:r>
              <a:rPr lang="en-US" sz="2400" dirty="0" smtClean="0"/>
              <a:t>Farmers</a:t>
            </a:r>
            <a:r>
              <a:rPr lang="en-US" sz="2400" dirty="0"/>
              <a:t>’ Market </a:t>
            </a:r>
            <a:r>
              <a:rPr lang="en-US" sz="2400" dirty="0" smtClean="0"/>
              <a:t>Aggregation</a:t>
            </a:r>
            <a:br>
              <a:rPr lang="en-US" sz="2400" dirty="0" smtClean="0"/>
            </a:br>
            <a:r>
              <a:rPr lang="en-US" sz="1800" dirty="0" smtClean="0"/>
              <a:t>(Products from multiple vendors are collected and sold by the farmers’ market entity)</a:t>
            </a:r>
            <a:endParaRPr sz="1800" dirty="0"/>
          </a:p>
          <a:p>
            <a:pPr marL="457200" lvl="0" indent="-381000" rtl="0">
              <a:spcBef>
                <a:spcPts val="0"/>
              </a:spcBef>
              <a:spcAft>
                <a:spcPts val="0"/>
              </a:spcAft>
              <a:buSzPts val="2400"/>
              <a:buChar char="●"/>
            </a:pPr>
            <a:r>
              <a:rPr lang="en-US" sz="2400" dirty="0"/>
              <a:t>Food hub </a:t>
            </a:r>
            <a:r>
              <a:rPr lang="en-US" sz="2400" dirty="0" smtClean="0"/>
              <a:t>sales</a:t>
            </a:r>
            <a:br>
              <a:rPr lang="en-US" sz="2400" dirty="0" smtClean="0"/>
            </a:br>
            <a:r>
              <a:rPr lang="en-US" sz="1800" dirty="0" smtClean="0"/>
              <a:t>(Products from farmers are collected and sold by a public or private entity with a goal of providing a market channel for local farmers and food makers)</a:t>
            </a:r>
            <a:endParaRPr sz="1800" dirty="0"/>
          </a:p>
          <a:p>
            <a:pPr marL="457200" lvl="0" indent="-381000" rtl="0">
              <a:spcBef>
                <a:spcPts val="0"/>
              </a:spcBef>
              <a:spcAft>
                <a:spcPts val="0"/>
              </a:spcAft>
              <a:buSzPts val="2400"/>
              <a:buChar char="●"/>
            </a:pPr>
            <a:r>
              <a:rPr lang="en-US" sz="2400" dirty="0"/>
              <a:t>Broker/distributor </a:t>
            </a:r>
            <a:r>
              <a:rPr lang="en-US" sz="2400" dirty="0" smtClean="0"/>
              <a:t>sales</a:t>
            </a:r>
            <a:br>
              <a:rPr lang="en-US" sz="2400" dirty="0" smtClean="0"/>
            </a:br>
            <a:r>
              <a:rPr lang="en-US" sz="1800" dirty="0" smtClean="0"/>
              <a:t>(Businesses that purchase and resell or arrange for sale of large volumes of product)</a:t>
            </a: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121</a:t>
            </a:fld>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endParaRPr lang="en-US" sz="1800" dirty="0" smtClean="0"/>
          </a:p>
          <a:p>
            <a:pPr marL="76200" lvl="0" rtl="0">
              <a:spcBef>
                <a:spcPts val="0"/>
              </a:spcBef>
              <a:spcAft>
                <a:spcPts val="0"/>
              </a:spcAft>
              <a:buSzPts val="2400"/>
            </a:pPr>
            <a:r>
              <a:rPr lang="en-US" sz="3600" dirty="0" smtClean="0"/>
              <a:t>Wholesale Produce Dealer License</a:t>
            </a:r>
          </a:p>
          <a:p>
            <a:pPr marL="76200" lvl="0" rtl="0">
              <a:spcBef>
                <a:spcPts val="0"/>
              </a:spcBef>
              <a:spcAft>
                <a:spcPts val="0"/>
              </a:spcAft>
              <a:buSzPts val="2400"/>
            </a:pPr>
            <a:endParaRPr lang="en-US" sz="3600" dirty="0"/>
          </a:p>
          <a:p>
            <a:pPr marL="76200" lvl="0" rtl="0">
              <a:spcBef>
                <a:spcPts val="0"/>
              </a:spcBef>
              <a:spcAft>
                <a:spcPts val="0"/>
              </a:spcAft>
              <a:buSzPts val="2400"/>
            </a:pPr>
            <a:r>
              <a:rPr lang="en-US" sz="3600" dirty="0" smtClean="0"/>
              <a:t>* Totally separate from food licenses!</a:t>
            </a:r>
            <a:br>
              <a:rPr lang="en-US" sz="3600" dirty="0" smtClean="0"/>
            </a:br>
            <a:r>
              <a:rPr lang="en-US" sz="3600" dirty="0" smtClean="0"/>
              <a:t>* Protects COMMERCE, not food safety.</a:t>
            </a:r>
          </a:p>
          <a:p>
            <a:pPr marL="76200" lvl="0" rtl="0">
              <a:spcBef>
                <a:spcPts val="0"/>
              </a:spcBef>
              <a:spcAft>
                <a:spcPts val="0"/>
              </a:spcAft>
              <a:buSzPts val="2400"/>
            </a:pPr>
            <a:endParaRPr lang="en-US" sz="1800" dirty="0"/>
          </a:p>
          <a:p>
            <a:pPr marL="76200" lvl="0" rtl="0">
              <a:spcBef>
                <a:spcPts val="0"/>
              </a:spcBef>
              <a:spcAft>
                <a:spcPts val="0"/>
              </a:spcAft>
              <a:buSzPts val="2400"/>
            </a:pP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122</a:t>
            </a:fld>
            <a:endParaRPr lang="en-US"/>
          </a:p>
        </p:txBody>
      </p:sp>
    </p:spTree>
    <p:extLst>
      <p:ext uri="{BB962C8B-B14F-4D97-AF65-F5344CB8AC3E}">
        <p14:creationId xmlns:p14="http://schemas.microsoft.com/office/powerpoint/2010/main" val="116090156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endParaRPr lang="en-US" sz="1800" dirty="0" smtClean="0"/>
          </a:p>
          <a:p>
            <a:pPr marL="76200" lvl="0" rtl="0">
              <a:spcBef>
                <a:spcPts val="0"/>
              </a:spcBef>
              <a:spcAft>
                <a:spcPts val="0"/>
              </a:spcAft>
              <a:buSzPts val="2400"/>
            </a:pPr>
            <a:r>
              <a:rPr lang="en-US" sz="3600" dirty="0" smtClean="0"/>
              <a:t>Wholesale Produce Dealer License</a:t>
            </a:r>
          </a:p>
          <a:p>
            <a:pPr marL="76200" lvl="0" rtl="0">
              <a:spcBef>
                <a:spcPts val="0"/>
              </a:spcBef>
              <a:spcAft>
                <a:spcPts val="0"/>
              </a:spcAft>
              <a:buSzPts val="2400"/>
            </a:pPr>
            <a:endParaRPr lang="en-US" sz="3600" dirty="0"/>
          </a:p>
          <a:p>
            <a:pPr marL="76200" lvl="0" rtl="0">
              <a:spcBef>
                <a:spcPts val="0"/>
              </a:spcBef>
              <a:spcAft>
                <a:spcPts val="0"/>
              </a:spcAft>
              <a:buSzPts val="2400"/>
            </a:pPr>
            <a:r>
              <a:rPr lang="en-US" sz="3600" dirty="0" smtClean="0"/>
              <a:t>Covers produce, poultry products, egg products, milk and milk products</a:t>
            </a:r>
          </a:p>
          <a:p>
            <a:pPr marL="76200" lvl="0" rtl="0">
              <a:spcBef>
                <a:spcPts val="0"/>
              </a:spcBef>
              <a:spcAft>
                <a:spcPts val="0"/>
              </a:spcAft>
              <a:buSzPts val="2400"/>
            </a:pPr>
            <a:endParaRPr lang="en-US" sz="1800" dirty="0"/>
          </a:p>
          <a:p>
            <a:pPr marL="76200" lvl="0" rtl="0">
              <a:spcBef>
                <a:spcPts val="0"/>
              </a:spcBef>
              <a:spcAft>
                <a:spcPts val="0"/>
              </a:spcAft>
              <a:buSzPts val="2400"/>
            </a:pP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123</a:t>
            </a:fld>
            <a:endParaRPr lang="en-US"/>
          </a:p>
        </p:txBody>
      </p:sp>
    </p:spTree>
    <p:extLst>
      <p:ext uri="{BB962C8B-B14F-4D97-AF65-F5344CB8AC3E}">
        <p14:creationId xmlns:p14="http://schemas.microsoft.com/office/powerpoint/2010/main" val="189194465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endParaRPr lang="en-US" sz="1800" dirty="0" smtClean="0"/>
          </a:p>
          <a:p>
            <a:pPr marL="76200" lvl="0" rtl="0">
              <a:spcBef>
                <a:spcPts val="0"/>
              </a:spcBef>
              <a:spcAft>
                <a:spcPts val="0"/>
              </a:spcAft>
              <a:buSzPts val="2400"/>
            </a:pPr>
            <a:r>
              <a:rPr lang="en-US" sz="3600" dirty="0" smtClean="0"/>
              <a:t>Wholesale Produce Dealer License</a:t>
            </a:r>
          </a:p>
          <a:p>
            <a:pPr marL="76200" lvl="0" rtl="0">
              <a:spcBef>
                <a:spcPts val="0"/>
              </a:spcBef>
              <a:spcAft>
                <a:spcPts val="0"/>
              </a:spcAft>
              <a:buSzPts val="2400"/>
            </a:pPr>
            <a:endParaRPr lang="en-US" sz="3600" dirty="0"/>
          </a:p>
          <a:p>
            <a:pPr marL="76200" lvl="0" rtl="0">
              <a:spcBef>
                <a:spcPts val="0"/>
              </a:spcBef>
              <a:spcAft>
                <a:spcPts val="0"/>
              </a:spcAft>
              <a:buSzPts val="2400"/>
            </a:pPr>
            <a:r>
              <a:rPr lang="en-US" sz="3600" dirty="0" smtClean="0"/>
              <a:t>Does </a:t>
            </a:r>
            <a:r>
              <a:rPr lang="en-US" sz="3600" u="sng" dirty="0" smtClean="0"/>
              <a:t>not</a:t>
            </a:r>
            <a:r>
              <a:rPr lang="en-US" sz="3600" dirty="0" smtClean="0"/>
              <a:t> apply to collaborative arrangements among farmers (i.e. farmers’ market aggregation)</a:t>
            </a:r>
          </a:p>
          <a:p>
            <a:pPr marL="76200" lvl="0" rtl="0">
              <a:spcBef>
                <a:spcPts val="0"/>
              </a:spcBef>
              <a:spcAft>
                <a:spcPts val="0"/>
              </a:spcAft>
              <a:buSzPts val="2400"/>
            </a:pPr>
            <a:endParaRPr lang="en-US" sz="1800" dirty="0"/>
          </a:p>
          <a:p>
            <a:pPr marL="76200" lvl="0" rtl="0">
              <a:spcBef>
                <a:spcPts val="0"/>
              </a:spcBef>
              <a:spcAft>
                <a:spcPts val="0"/>
              </a:spcAft>
              <a:buSzPts val="2400"/>
            </a:pP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124</a:t>
            </a:fld>
            <a:endParaRPr lang="en-US"/>
          </a:p>
        </p:txBody>
      </p:sp>
    </p:spTree>
    <p:extLst>
      <p:ext uri="{BB962C8B-B14F-4D97-AF65-F5344CB8AC3E}">
        <p14:creationId xmlns:p14="http://schemas.microsoft.com/office/powerpoint/2010/main" val="189098360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Local </a:t>
            </a:r>
            <a:r>
              <a:rPr lang="en-US" sz="4800" dirty="0" smtClean="0"/>
              <a:t>Food – </a:t>
            </a:r>
            <a:r>
              <a:rPr lang="en-US" sz="3200" dirty="0" smtClean="0"/>
              <a:t>added off-farm ingredients </a:t>
            </a:r>
            <a:endParaRPr sz="3200" dirty="0"/>
          </a:p>
        </p:txBody>
      </p:sp>
      <p:sp>
        <p:nvSpPr>
          <p:cNvPr id="369" name="Google Shape;369;p42"/>
          <p:cNvSpPr txBox="1"/>
          <p:nvPr/>
        </p:nvSpPr>
        <p:spPr>
          <a:xfrm>
            <a:off x="395275" y="1764234"/>
            <a:ext cx="4107899" cy="38807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smtClean="0"/>
              <a:t>Bakery </a:t>
            </a:r>
            <a:r>
              <a:rPr lang="en-US" sz="2400" dirty="0"/>
              <a:t>products</a:t>
            </a:r>
            <a:endParaRPr sz="2400" dirty="0"/>
          </a:p>
          <a:p>
            <a:pPr marL="457200" lvl="0" indent="-381000" rtl="0">
              <a:spcBef>
                <a:spcPts val="0"/>
              </a:spcBef>
              <a:spcAft>
                <a:spcPts val="0"/>
              </a:spcAft>
              <a:buSzPts val="2400"/>
              <a:buChar char="●"/>
            </a:pPr>
            <a:r>
              <a:rPr lang="en-US" sz="2400" dirty="0"/>
              <a:t>Flavored honey or maple syrup products</a:t>
            </a:r>
            <a:endParaRPr sz="2400" dirty="0"/>
          </a:p>
          <a:p>
            <a:pPr marL="457200" lvl="0" indent="-381000" rtl="0">
              <a:spcBef>
                <a:spcPts val="0"/>
              </a:spcBef>
              <a:spcAft>
                <a:spcPts val="0"/>
              </a:spcAft>
              <a:buSzPts val="2400"/>
              <a:buChar char="●"/>
            </a:pPr>
            <a:r>
              <a:rPr lang="en-US" sz="2400" dirty="0"/>
              <a:t>Pickles, salsa, fermented products</a:t>
            </a:r>
            <a:endParaRPr sz="2400" dirty="0"/>
          </a:p>
          <a:p>
            <a:pPr marL="457200" lvl="0" indent="-381000" rtl="0">
              <a:spcBef>
                <a:spcPts val="0"/>
              </a:spcBef>
              <a:spcAft>
                <a:spcPts val="0"/>
              </a:spcAft>
              <a:buSzPts val="2400"/>
              <a:buChar char="●"/>
            </a:pPr>
            <a:r>
              <a:rPr lang="en-US" sz="2400" dirty="0"/>
              <a:t>Jam, jelly, fruit syrup </a:t>
            </a:r>
            <a:endParaRPr sz="2400" dirty="0"/>
          </a:p>
          <a:p>
            <a:pPr marL="457200" lvl="0" indent="-381000" rtl="0">
              <a:spcBef>
                <a:spcPts val="0"/>
              </a:spcBef>
              <a:spcAft>
                <a:spcPts val="0"/>
              </a:spcAft>
              <a:buSzPts val="2400"/>
              <a:buChar char="●"/>
            </a:pPr>
            <a:r>
              <a:rPr lang="en-US" sz="2400" dirty="0"/>
              <a:t>Multi-ingredient products: soups, salads, sandwiches, sauces, spring </a:t>
            </a:r>
            <a:r>
              <a:rPr lang="en-US" sz="2400" dirty="0" smtClean="0"/>
              <a:t>rolls</a:t>
            </a:r>
          </a:p>
          <a:p>
            <a:pPr marL="76200" lvl="0" rtl="0">
              <a:spcBef>
                <a:spcPts val="0"/>
              </a:spcBef>
              <a:spcAft>
                <a:spcPts val="0"/>
              </a:spcAft>
              <a:buSzPts val="2400"/>
            </a:pPr>
            <a:endParaRPr lang="en-US" sz="24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5286" y="5810865"/>
            <a:ext cx="6261001" cy="646331"/>
          </a:xfrm>
          <a:prstGeom prst="rect">
            <a:avLst/>
          </a:prstGeom>
          <a:noFill/>
        </p:spPr>
        <p:txBody>
          <a:bodyPr wrap="square" rtlCol="0">
            <a:spAutoFit/>
          </a:bodyPr>
          <a:lstStyle/>
          <a:p>
            <a:r>
              <a:rPr lang="en-US" sz="1800" dirty="0">
                <a:hlinkClick r:id="rId5"/>
              </a:rPr>
              <a:t>http://</a:t>
            </a:r>
            <a:r>
              <a:rPr lang="en-US" sz="1800" dirty="0" smtClean="0">
                <a:hlinkClick r:id="rId5"/>
              </a:rPr>
              <a:t>misadocuments.info/AppendixB_LocalFood_Sourcing_Produce_Other.pdf</a:t>
            </a:r>
            <a:r>
              <a:rPr lang="en-US" sz="1800" dirty="0" smtClean="0"/>
              <a:t> </a:t>
            </a:r>
            <a:endParaRPr lang="en-US"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125</a:t>
            </a:fld>
            <a:endParaRPr lang="en-US"/>
          </a:p>
        </p:txBody>
      </p:sp>
    </p:spTree>
    <p:extLst>
      <p:ext uri="{BB962C8B-B14F-4D97-AF65-F5344CB8AC3E}">
        <p14:creationId xmlns:p14="http://schemas.microsoft.com/office/powerpoint/2010/main" val="394623057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WATER</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126</a:t>
            </a:fld>
            <a:endParaRPr lang="en-US"/>
          </a:p>
        </p:txBody>
      </p:sp>
    </p:spTree>
    <p:extLst>
      <p:ext uri="{BB962C8B-B14F-4D97-AF65-F5344CB8AC3E}">
        <p14:creationId xmlns:p14="http://schemas.microsoft.com/office/powerpoint/2010/main" val="37170896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860" y="1135141"/>
            <a:ext cx="5659572" cy="4485073"/>
          </a:xfrm>
          <a:prstGeom prst="rect">
            <a:avLst/>
          </a:prstGeom>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127</a:t>
            </a:fld>
            <a:endParaRPr lang="en-US"/>
          </a:p>
        </p:txBody>
      </p:sp>
    </p:spTree>
    <p:extLst>
      <p:ext uri="{BB962C8B-B14F-4D97-AF65-F5344CB8AC3E}">
        <p14:creationId xmlns:p14="http://schemas.microsoft.com/office/powerpoint/2010/main" val="317873602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7" name="TextBox 6"/>
          <p:cNvSpPr txBox="1"/>
          <p:nvPr/>
        </p:nvSpPr>
        <p:spPr>
          <a:xfrm>
            <a:off x="677048" y="1283995"/>
            <a:ext cx="6993565" cy="475514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Private Well?</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be constructed to Well Code</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have construction record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(these were required after 1974)</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maintain isolation distances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Water test for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total coliform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bacteria, nitrites/nitrates</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128</a:t>
            </a:fld>
            <a:endParaRPr lang="en-US"/>
          </a:p>
        </p:txBody>
      </p:sp>
    </p:spTree>
    <p:extLst>
      <p:ext uri="{BB962C8B-B14F-4D97-AF65-F5344CB8AC3E}">
        <p14:creationId xmlns:p14="http://schemas.microsoft.com/office/powerpoint/2010/main" val="427437362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tecting Your Well - protect.pdf - Mozilla Firefox"/>
          <p:cNvPicPr>
            <a:picLocks noChangeAspect="1"/>
          </p:cNvPicPr>
          <p:nvPr/>
        </p:nvPicPr>
        <p:blipFill rotWithShape="1">
          <a:blip r:embed="rId3">
            <a:extLst>
              <a:ext uri="{28A0092B-C50C-407E-A947-70E740481C1C}">
                <a14:useLocalDpi xmlns:a14="http://schemas.microsoft.com/office/drawing/2010/main" val="0"/>
              </a:ext>
            </a:extLst>
          </a:blip>
          <a:srcRect l="27384" t="16599" r="28489" b="7010"/>
          <a:stretch/>
        </p:blipFill>
        <p:spPr>
          <a:xfrm>
            <a:off x="1405373" y="325120"/>
            <a:ext cx="6705123" cy="6228080"/>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17027A44-B6BB-4D2B-A1F4-772C488F13DE}" type="slidenum">
              <a:rPr lang="en-US" smtClean="0"/>
              <a:t>129</a:t>
            </a:fld>
            <a:endParaRPr lang="en-US"/>
          </a:p>
        </p:txBody>
      </p:sp>
    </p:spTree>
    <p:extLst>
      <p:ext uri="{BB962C8B-B14F-4D97-AF65-F5344CB8AC3E}">
        <p14:creationId xmlns:p14="http://schemas.microsoft.com/office/powerpoint/2010/main" val="3261303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3" name="Content Placeholder 2"/>
          <p:cNvSpPr>
            <a:spLocks noGrp="1"/>
          </p:cNvSpPr>
          <p:nvPr>
            <p:ph idx="1"/>
          </p:nvPr>
        </p:nvSpPr>
        <p:spPr>
          <a:xfrm>
            <a:off x="935261" y="6283270"/>
            <a:ext cx="4672361" cy="446135"/>
          </a:xfrm>
        </p:spPr>
        <p:txBody>
          <a:bodyPr/>
          <a:lstStyle/>
          <a:p>
            <a:pPr marL="0" indent="0">
              <a:buNone/>
            </a:pPr>
            <a:r>
              <a:rPr lang="en-US" dirty="0">
                <a:hlinkClick r:id="rId3"/>
              </a:rPr>
              <a:t>http://</a:t>
            </a:r>
            <a:r>
              <a:rPr lang="en-US" dirty="0" smtClean="0">
                <a:hlinkClick r:id="rId3"/>
              </a:rPr>
              <a:t>www.misa.umn.edu/publications</a:t>
            </a:r>
            <a:endParaRPr lang="en-US" dirty="0" smtClean="0"/>
          </a:p>
          <a:p>
            <a:pPr marL="0" indent="0">
              <a:buNone/>
            </a:pPr>
            <a:endParaRPr lang="en-US" dirty="0"/>
          </a:p>
          <a:p>
            <a:pPr marL="0" indent="0">
              <a:buNone/>
            </a:pPr>
            <a:endParaRPr lang="en-US" dirty="0"/>
          </a:p>
        </p:txBody>
      </p:sp>
      <p:sp>
        <p:nvSpPr>
          <p:cNvPr id="7" name="Text Placeholder 6"/>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13</a:t>
            </a:fld>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113041"/>
            <a:ext cx="2451402" cy="188728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863" y="1924889"/>
            <a:ext cx="2585886" cy="1987474"/>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2901" y="3052339"/>
            <a:ext cx="2275256" cy="1918029"/>
          </a:xfrm>
          <a:prstGeom prst="rect">
            <a:avLst/>
          </a:prstGeom>
        </p:spPr>
      </p:pic>
      <p:pic>
        <p:nvPicPr>
          <p:cNvPr id="19" name="Picture 18"/>
          <p:cNvPicPr>
            <a:picLocks noChangeAspect="1"/>
          </p:cNvPicPr>
          <p:nvPr/>
        </p:nvPicPr>
        <p:blipFill>
          <a:blip r:embed="rId7"/>
          <a:stretch>
            <a:fillRect/>
          </a:stretch>
        </p:blipFill>
        <p:spPr>
          <a:xfrm>
            <a:off x="2519950" y="4109117"/>
            <a:ext cx="2298391" cy="1969179"/>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5448" y="2964351"/>
            <a:ext cx="2410010" cy="1950414"/>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5111" y="4109117"/>
            <a:ext cx="2548181" cy="2019372"/>
          </a:xfrm>
          <a:prstGeom prst="rect">
            <a:avLst/>
          </a:prstGeom>
        </p:spPr>
      </p:pic>
      <p:pic>
        <p:nvPicPr>
          <p:cNvPr id="12" name="Google Shape;401;p46"/>
          <p:cNvPicPr preferRelativeResize="0"/>
          <p:nvPr/>
        </p:nvPicPr>
        <p:blipFill rotWithShape="1">
          <a:blip r:embed="rId10">
            <a:alphaModFix/>
          </a:blip>
          <a:srcRect b="75447"/>
          <a:stretch/>
        </p:blipFill>
        <p:spPr>
          <a:xfrm>
            <a:off x="-1" y="0"/>
            <a:ext cx="9144000" cy="1683834"/>
          </a:xfrm>
          <a:prstGeom prst="rect">
            <a:avLst/>
          </a:prstGeom>
          <a:noFill/>
          <a:ln>
            <a:noFill/>
          </a:ln>
        </p:spPr>
      </p:pic>
      <p:sp>
        <p:nvSpPr>
          <p:cNvPr id="5" name="TextBox 4"/>
          <p:cNvSpPr txBox="1"/>
          <p:nvPr/>
        </p:nvSpPr>
        <p:spPr>
          <a:xfrm>
            <a:off x="732622" y="1298080"/>
            <a:ext cx="7954178" cy="646331"/>
          </a:xfrm>
          <a:prstGeom prst="rect">
            <a:avLst/>
          </a:prstGeom>
          <a:noFill/>
        </p:spPr>
        <p:txBody>
          <a:bodyPr wrap="square" rtlCol="0">
            <a:spAutoFit/>
          </a:bodyPr>
          <a:lstStyle/>
          <a:p>
            <a:r>
              <a:rPr lang="en-US" sz="3600" b="1" dirty="0" smtClean="0"/>
              <a:t>Reference Materials For Farmers: </a:t>
            </a:r>
            <a:endParaRPr lang="en-US" sz="3600" b="1" dirty="0"/>
          </a:p>
        </p:txBody>
      </p:sp>
    </p:spTree>
    <p:extLst>
      <p:ext uri="{BB962C8B-B14F-4D97-AF65-F5344CB8AC3E}">
        <p14:creationId xmlns:p14="http://schemas.microsoft.com/office/powerpoint/2010/main" val="211159574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6" name="TextBox 5"/>
          <p:cNvSpPr txBox="1"/>
          <p:nvPr/>
        </p:nvSpPr>
        <p:spPr>
          <a:xfrm>
            <a:off x="1285210" y="1395362"/>
            <a:ext cx="5239193" cy="286232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Private vs. Public Water Supply Threshold: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25 people served on 60 or more days of the year</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130</a:t>
            </a:fld>
            <a:endParaRPr lang="en-US"/>
          </a:p>
        </p:txBody>
      </p:sp>
    </p:spTree>
    <p:extLst>
      <p:ext uri="{BB962C8B-B14F-4D97-AF65-F5344CB8AC3E}">
        <p14:creationId xmlns:p14="http://schemas.microsoft.com/office/powerpoint/2010/main" val="401484518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6" name="TextBox 5"/>
          <p:cNvSpPr txBox="1"/>
          <p:nvPr/>
        </p:nvSpPr>
        <p:spPr>
          <a:xfrm>
            <a:off x="415975" y="1164008"/>
            <a:ext cx="6899225" cy="4524315"/>
          </a:xfrm>
          <a:prstGeom prst="rect">
            <a:avLst/>
          </a:prstGeom>
          <a:noFill/>
        </p:spPr>
        <p:txBody>
          <a:bodyPr wrap="square" rtlCol="0">
            <a:spAutoFit/>
          </a:bodyPr>
          <a:lstStyle/>
          <a:p>
            <a:pPr lvl="0"/>
            <a:r>
              <a:rPr lang="en-US" sz="3200" dirty="0"/>
              <a:t>“Serving” means having those people physically present in the location. You may have a rural meat processing plant that sends thousands of pounds of meat out the door per year, </a:t>
            </a:r>
            <a:r>
              <a:rPr lang="en-US" sz="3200" dirty="0" smtClean="0"/>
              <a:t>but the </a:t>
            </a:r>
            <a:r>
              <a:rPr lang="en-US" sz="3200" dirty="0"/>
              <a:t>25 people and 60 days applies only to people </a:t>
            </a:r>
            <a:r>
              <a:rPr lang="en-US" sz="3200" dirty="0" smtClean="0"/>
              <a:t>such as </a:t>
            </a:r>
            <a:r>
              <a:rPr lang="en-US" sz="3200" dirty="0"/>
              <a:t>employees who are </a:t>
            </a:r>
            <a:r>
              <a:rPr lang="en-US" sz="3200" dirty="0" smtClean="0"/>
              <a:t>regularly present at </a:t>
            </a:r>
            <a:r>
              <a:rPr lang="en-US" sz="3200" dirty="0"/>
              <a:t>the plant. </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131</a:t>
            </a:fld>
            <a:endParaRPr lang="en-US"/>
          </a:p>
        </p:txBody>
      </p:sp>
    </p:spTree>
    <p:extLst>
      <p:ext uri="{BB962C8B-B14F-4D97-AF65-F5344CB8AC3E}">
        <p14:creationId xmlns:p14="http://schemas.microsoft.com/office/powerpoint/2010/main" val="207397606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042" y="1941771"/>
            <a:ext cx="5239193"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Screenshot of MDH Well Index map</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descr="Minnesota Well Index - Mozilla Firefox"/>
          <p:cNvPicPr>
            <a:picLocks noChangeAspect="1"/>
          </p:cNvPicPr>
          <p:nvPr/>
        </p:nvPicPr>
        <p:blipFill rotWithShape="1">
          <a:blip r:embed="rId3">
            <a:extLst>
              <a:ext uri="{28A0092B-C50C-407E-A947-70E740481C1C}">
                <a14:useLocalDpi xmlns:a14="http://schemas.microsoft.com/office/drawing/2010/main" val="0"/>
              </a:ext>
            </a:extLst>
          </a:blip>
          <a:srcRect l="1112" t="11794" r="888" b="1647"/>
          <a:stretch/>
        </p:blipFill>
        <p:spPr>
          <a:xfrm>
            <a:off x="91440" y="792481"/>
            <a:ext cx="8961120" cy="4246880"/>
          </a:xfrm>
          <a:prstGeom prst="rect">
            <a:avLst/>
          </a:prstGeom>
        </p:spPr>
      </p:pic>
      <p:sp>
        <p:nvSpPr>
          <p:cNvPr id="4" name="TextBox 3"/>
          <p:cNvSpPr txBox="1"/>
          <p:nvPr/>
        </p:nvSpPr>
        <p:spPr>
          <a:xfrm>
            <a:off x="594911" y="5526326"/>
            <a:ext cx="8174516" cy="830997"/>
          </a:xfrm>
          <a:prstGeom prst="rect">
            <a:avLst/>
          </a:prstGeom>
          <a:noFill/>
        </p:spPr>
        <p:txBody>
          <a:bodyPr wrap="square" rtlCol="0">
            <a:spAutoFit/>
          </a:bodyPr>
          <a:lstStyle/>
          <a:p>
            <a:pPr lvl="0">
              <a:defRPr/>
            </a:pPr>
            <a:r>
              <a:rPr lang="en-US" sz="2400" dirty="0"/>
              <a:t>https://www.health.state.mn.us/communities/environment/water/mwi/index.html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132</a:t>
            </a:fld>
            <a:endParaRPr lang="en-US"/>
          </a:p>
        </p:txBody>
      </p:sp>
    </p:spTree>
    <p:extLst>
      <p:ext uri="{BB962C8B-B14F-4D97-AF65-F5344CB8AC3E}">
        <p14:creationId xmlns:p14="http://schemas.microsoft.com/office/powerpoint/2010/main" val="170182862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042" y="1941771"/>
            <a:ext cx="5239193"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Screenshot of MDH Well Index map with unregistered</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Arial"/>
                <a:sym typeface="Arial"/>
              </a:rPr>
              <a:t> well</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TextBox 3"/>
          <p:cNvSpPr txBox="1"/>
          <p:nvPr/>
        </p:nvSpPr>
        <p:spPr>
          <a:xfrm>
            <a:off x="594911" y="5526326"/>
            <a:ext cx="8174516" cy="830997"/>
          </a:xfrm>
          <a:prstGeom prst="rect">
            <a:avLst/>
          </a:prstGeom>
          <a:noFill/>
        </p:spPr>
        <p:txBody>
          <a:bodyPr wrap="square" rtlCol="0">
            <a:spAutoFit/>
          </a:bodyPr>
          <a:lstStyle/>
          <a:p>
            <a:pPr lvl="0">
              <a:defRPr/>
            </a:pPr>
            <a:r>
              <a:rPr lang="en-US" sz="2400" dirty="0"/>
              <a:t>https://www.health.state.mn.us/communities/environment/water/mwi/index.html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133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038"/>
            <a:ext cx="9144000" cy="3963924"/>
          </a:xfrm>
          <a:prstGeom prst="rect">
            <a:avLst/>
          </a:prstGeom>
        </p:spPr>
      </p:pic>
    </p:spTree>
    <p:extLst>
      <p:ext uri="{BB962C8B-B14F-4D97-AF65-F5344CB8AC3E}">
        <p14:creationId xmlns:p14="http://schemas.microsoft.com/office/powerpoint/2010/main" val="153161072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042" y="1941771"/>
            <a:ext cx="5239193"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Screenshot of MDH Well Index map with a registered well location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TextBox 3"/>
          <p:cNvSpPr txBox="1"/>
          <p:nvPr/>
        </p:nvSpPr>
        <p:spPr>
          <a:xfrm>
            <a:off x="594911" y="5526326"/>
            <a:ext cx="8174516" cy="830997"/>
          </a:xfrm>
          <a:prstGeom prst="rect">
            <a:avLst/>
          </a:prstGeom>
          <a:noFill/>
        </p:spPr>
        <p:txBody>
          <a:bodyPr wrap="square" rtlCol="0">
            <a:spAutoFit/>
          </a:bodyPr>
          <a:lstStyle/>
          <a:p>
            <a:pPr lvl="0">
              <a:defRPr/>
            </a:pPr>
            <a:r>
              <a:rPr lang="en-US" sz="2400" dirty="0"/>
              <a:t>https://www.health.state.mn.us/communities/environment/water/mwi/index.html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134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8756"/>
            <a:ext cx="9144000" cy="3900487"/>
          </a:xfrm>
          <a:prstGeom prst="rect">
            <a:avLst/>
          </a:prstGeom>
        </p:spPr>
      </p:pic>
      <p:sp>
        <p:nvSpPr>
          <p:cNvPr id="7" name="Rectangle 6"/>
          <p:cNvSpPr/>
          <p:nvPr/>
        </p:nvSpPr>
        <p:spPr>
          <a:xfrm>
            <a:off x="2776251" y="3580482"/>
            <a:ext cx="672029" cy="1156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59048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135</a:t>
            </a:fld>
            <a:endParaRPr lang="en-US"/>
          </a:p>
        </p:txBody>
      </p:sp>
    </p:spTree>
    <p:extLst>
      <p:ext uri="{BB962C8B-B14F-4D97-AF65-F5344CB8AC3E}">
        <p14:creationId xmlns:p14="http://schemas.microsoft.com/office/powerpoint/2010/main" val="178494413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Food &amp; Beverage Service</a:t>
            </a: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136</a:t>
            </a:fld>
            <a:endParaRPr lang="en-US"/>
          </a:p>
        </p:txBody>
      </p:sp>
    </p:spTree>
    <p:extLst>
      <p:ext uri="{BB962C8B-B14F-4D97-AF65-F5344CB8AC3E}">
        <p14:creationId xmlns:p14="http://schemas.microsoft.com/office/powerpoint/2010/main" val="254297282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90" r="16963" b="84086"/>
          <a:stretch/>
        </p:blipFill>
        <p:spPr>
          <a:xfrm>
            <a:off x="369869" y="2257436"/>
            <a:ext cx="8560942" cy="2175387"/>
          </a:xfrm>
          <a:prstGeom prst="rect">
            <a:avLst/>
          </a:prstGeom>
        </p:spPr>
      </p:pic>
      <p:sp>
        <p:nvSpPr>
          <p:cNvPr id="2" name="Rectangle 1"/>
          <p:cNvSpPr/>
          <p:nvPr/>
        </p:nvSpPr>
        <p:spPr>
          <a:xfrm>
            <a:off x="8030239" y="4310174"/>
            <a:ext cx="709724" cy="12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Slide Number Placeholder 2"/>
          <p:cNvSpPr>
            <a:spLocks noGrp="1"/>
          </p:cNvSpPr>
          <p:nvPr>
            <p:ph type="sldNum" sz="quarter" idx="12"/>
          </p:nvPr>
        </p:nvSpPr>
        <p:spPr/>
        <p:txBody>
          <a:bodyPr/>
          <a:lstStyle/>
          <a:p>
            <a:fld id="{17027A44-B6BB-4D2B-A1F4-772C488F13DE}" type="slidenum">
              <a:rPr lang="en-US" smtClean="0"/>
              <a:t>137</a:t>
            </a:fld>
            <a:endParaRPr lang="en-US"/>
          </a:p>
        </p:txBody>
      </p:sp>
    </p:spTree>
    <p:extLst>
      <p:ext uri="{BB962C8B-B14F-4D97-AF65-F5344CB8AC3E}">
        <p14:creationId xmlns:p14="http://schemas.microsoft.com/office/powerpoint/2010/main" val="179633391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6" name="TextBox 5"/>
          <p:cNvSpPr txBox="1"/>
          <p:nvPr/>
        </p:nvSpPr>
        <p:spPr>
          <a:xfrm>
            <a:off x="1633383" y="2315538"/>
            <a:ext cx="5877233" cy="304698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STATUTES 157: FOOD, BEVERAGE, AND LODGING ESTABLISHMENTS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157.16: License Required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157.22: Exemptions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hlinkClick r:id="rId4"/>
              </a:rPr>
              <a:t>revisor.mn.gov/statutes/cite/157</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138</a:t>
            </a:fld>
            <a:endParaRPr lang="en-US"/>
          </a:p>
        </p:txBody>
      </p:sp>
    </p:spTree>
    <p:extLst>
      <p:ext uri="{BB962C8B-B14F-4D97-AF65-F5344CB8AC3E}">
        <p14:creationId xmlns:p14="http://schemas.microsoft.com/office/powerpoint/2010/main" val="39790444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742" r="7327" b="58997"/>
          <a:stretch/>
        </p:blipFill>
        <p:spPr>
          <a:xfrm>
            <a:off x="-38154" y="1727405"/>
            <a:ext cx="9108413" cy="321299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139</a:t>
            </a:fld>
            <a:endParaRPr lang="en-US"/>
          </a:p>
        </p:txBody>
      </p:sp>
    </p:spTree>
    <p:extLst>
      <p:ext uri="{BB962C8B-B14F-4D97-AF65-F5344CB8AC3E}">
        <p14:creationId xmlns:p14="http://schemas.microsoft.com/office/powerpoint/2010/main" val="3994497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32481"/>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207298" y="397491"/>
            <a:ext cx="6964682" cy="82464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a:t>
            </a:r>
            <a:r>
              <a:rPr kumimoji="0" lang="en-US" sz="3600" b="0" i="0" u="none" strike="noStrike" kern="0" cap="none" spc="0" normalizeH="0" noProof="0" dirty="0" smtClean="0">
                <a:ln>
                  <a:noFill/>
                </a:ln>
                <a:solidFill>
                  <a:srgbClr val="000000"/>
                </a:solidFill>
                <a:effectLst/>
                <a:uLnTx/>
                <a:uFillTx/>
                <a:latin typeface="Arial"/>
                <a:cs typeface="Arial"/>
                <a:sym typeface="Arial"/>
              </a:rPr>
              <a:t>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For Buyers: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108" b="66348"/>
          <a:stretch/>
        </p:blipFill>
        <p:spPr>
          <a:xfrm>
            <a:off x="395287" y="1222131"/>
            <a:ext cx="3384798" cy="1490600"/>
          </a:xfrm>
          <a:prstGeom prst="rect">
            <a:avLst/>
          </a:prstGeom>
          <a:ln w="12700">
            <a:solidFill>
              <a:schemeClr val="tx1"/>
            </a:solidFill>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2330" y="1954987"/>
            <a:ext cx="3305732" cy="1693750"/>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r="754" b="49186"/>
          <a:stretch/>
        </p:blipFill>
        <p:spPr>
          <a:xfrm>
            <a:off x="395287" y="3461481"/>
            <a:ext cx="3882010" cy="1787262"/>
          </a:xfrm>
          <a:prstGeom prst="rect">
            <a:avLst/>
          </a:prstGeom>
          <a:ln w="12700">
            <a:solidFill>
              <a:schemeClr val="tx1"/>
            </a:solid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a:t>
            </a:fld>
            <a:endParaRPr lang="en-US"/>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8891" y="3324644"/>
            <a:ext cx="2415254" cy="3123171"/>
          </a:xfrm>
          <a:prstGeom prst="rect">
            <a:avLst/>
          </a:prstGeom>
        </p:spPr>
      </p:pic>
    </p:spTree>
    <p:extLst>
      <p:ext uri="{BB962C8B-B14F-4D97-AF65-F5344CB8AC3E}">
        <p14:creationId xmlns:p14="http://schemas.microsoft.com/office/powerpoint/2010/main" val="177014665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140</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1222872" y="1575412"/>
            <a:ext cx="5012675" cy="2123658"/>
          </a:xfrm>
          <a:prstGeom prst="rect">
            <a:avLst/>
          </a:prstGeom>
          <a:noFill/>
        </p:spPr>
        <p:txBody>
          <a:bodyPr wrap="square" rtlCol="0">
            <a:spAutoFit/>
          </a:bodyPr>
          <a:lstStyle/>
          <a:p>
            <a:r>
              <a:rPr lang="en-US" sz="6600" dirty="0" smtClean="0"/>
              <a:t>What is a potluck?</a:t>
            </a:r>
            <a:endParaRPr lang="en-US" sz="6600" dirty="0"/>
          </a:p>
        </p:txBody>
      </p:sp>
    </p:spTree>
    <p:extLst>
      <p:ext uri="{BB962C8B-B14F-4D97-AF65-F5344CB8AC3E}">
        <p14:creationId xmlns:p14="http://schemas.microsoft.com/office/powerpoint/2010/main" val="419059863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141</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395286" y="121469"/>
            <a:ext cx="4847422" cy="707886"/>
          </a:xfrm>
          <a:prstGeom prst="rect">
            <a:avLst/>
          </a:prstGeom>
          <a:noFill/>
        </p:spPr>
        <p:txBody>
          <a:bodyPr wrap="square" rtlCol="0">
            <a:spAutoFit/>
          </a:bodyPr>
          <a:lstStyle/>
          <a:p>
            <a:r>
              <a:rPr lang="en-US" sz="4000" dirty="0" smtClean="0"/>
              <a:t>What is a potluck?</a:t>
            </a:r>
            <a:endParaRPr lang="en-US" sz="4000" dirty="0"/>
          </a:p>
        </p:txBody>
      </p:sp>
      <p:sp>
        <p:nvSpPr>
          <p:cNvPr id="4" name="TextBox 3"/>
          <p:cNvSpPr txBox="1"/>
          <p:nvPr/>
        </p:nvSpPr>
        <p:spPr>
          <a:xfrm>
            <a:off x="296134" y="950824"/>
            <a:ext cx="7038729" cy="5355312"/>
          </a:xfrm>
          <a:prstGeom prst="rect">
            <a:avLst/>
          </a:prstGeom>
          <a:noFill/>
        </p:spPr>
        <p:txBody>
          <a:bodyPr wrap="square" rtlCol="0">
            <a:spAutoFit/>
          </a:bodyPr>
          <a:lstStyle/>
          <a:p>
            <a:r>
              <a:rPr lang="en-US" sz="1800" dirty="0" smtClean="0"/>
              <a:t>Minnesota Statute 157.22 </a:t>
            </a:r>
            <a:r>
              <a:rPr lang="en-US" sz="1800" dirty="0" smtClean="0"/>
              <a:t>(Subdivision </a:t>
            </a:r>
            <a:r>
              <a:rPr lang="en-US" sz="1800" dirty="0" smtClean="0"/>
              <a:t>8):</a:t>
            </a:r>
          </a:p>
          <a:p>
            <a:endParaRPr lang="en-US" sz="1800" dirty="0"/>
          </a:p>
          <a:p>
            <a:r>
              <a:rPr lang="en-US" sz="1800" dirty="0"/>
              <a:t> </a:t>
            </a:r>
            <a:r>
              <a:rPr lang="en-US" sz="1800" dirty="0" smtClean="0"/>
              <a:t>[No license is required for] food </a:t>
            </a:r>
            <a:r>
              <a:rPr lang="en-US" sz="1800" dirty="0"/>
              <a:t>not prepared at an establishment and brought in by individuals attending a potluck event for consumption at the potluck event. An organization sponsoring a potluck event under this clause may advertise the potluck event to the public through any means. Individuals who are not members of an organization sponsoring a potluck event under this clause may attend the potluck event and consume the food at the event. Licensed food establishments other than schools cannot be sponsors of potluck events. A school may sponsor and hold potluck events in areas of the school other than the school's kitchen, provided that the school's kitchen is not used in any manner for the potluck event. For purposes of this clause, "school" means a public school as defined in section </a:t>
            </a:r>
            <a:r>
              <a:rPr lang="en-US" sz="1800" u="sng" dirty="0">
                <a:hlinkClick r:id="rId5"/>
              </a:rPr>
              <a:t>120A.05, subdivisions 9, 11, 13, and 17</a:t>
            </a:r>
            <a:r>
              <a:rPr lang="en-US" sz="1800" dirty="0"/>
              <a:t>, or a nonpublic school, church, or religious organization at which a child is provided with instruction in compliance with sections </a:t>
            </a:r>
            <a:r>
              <a:rPr lang="en-US" sz="1800" u="sng" dirty="0">
                <a:hlinkClick r:id="rId6"/>
              </a:rPr>
              <a:t>120A.22</a:t>
            </a:r>
            <a:r>
              <a:rPr lang="en-US" sz="1800" dirty="0"/>
              <a:t> and </a:t>
            </a:r>
            <a:r>
              <a:rPr lang="en-US" sz="1800" u="sng" dirty="0">
                <a:hlinkClick r:id="rId7"/>
              </a:rPr>
              <a:t>120A.24</a:t>
            </a:r>
            <a:r>
              <a:rPr lang="en-US" sz="1800" dirty="0"/>
              <a:t>. Potluck event food shall not be brought into a licensed food establishment </a:t>
            </a:r>
            <a:r>
              <a:rPr lang="en-US" sz="1800" dirty="0" smtClean="0"/>
              <a:t>kitchen. </a:t>
            </a:r>
            <a:endParaRPr lang="en-US" dirty="0"/>
          </a:p>
        </p:txBody>
      </p:sp>
    </p:spTree>
    <p:extLst>
      <p:ext uri="{BB962C8B-B14F-4D97-AF65-F5344CB8AC3E}">
        <p14:creationId xmlns:p14="http://schemas.microsoft.com/office/powerpoint/2010/main" val="368840606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142</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015663"/>
          </a:xfrm>
          <a:prstGeom prst="rect">
            <a:avLst/>
          </a:prstGeom>
          <a:noFill/>
        </p:spPr>
        <p:txBody>
          <a:bodyPr wrap="square" rtlCol="0">
            <a:spAutoFit/>
          </a:bodyPr>
          <a:lstStyle/>
          <a:p>
            <a:r>
              <a:rPr lang="en-US" sz="6000" dirty="0" smtClean="0"/>
              <a:t>Church Lady Law </a:t>
            </a:r>
            <a:endParaRPr lang="en-US" sz="4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163" y="1991541"/>
            <a:ext cx="4483022" cy="3636829"/>
          </a:xfrm>
          <a:prstGeom prst="rect">
            <a:avLst/>
          </a:prstGeom>
        </p:spPr>
      </p:pic>
      <p:sp>
        <p:nvSpPr>
          <p:cNvPr id="6" name="TextBox 5"/>
          <p:cNvSpPr txBox="1"/>
          <p:nvPr/>
        </p:nvSpPr>
        <p:spPr>
          <a:xfrm>
            <a:off x="826265" y="6081311"/>
            <a:ext cx="5750805" cy="400110"/>
          </a:xfrm>
          <a:prstGeom prst="rect">
            <a:avLst/>
          </a:prstGeom>
          <a:noFill/>
        </p:spPr>
        <p:txBody>
          <a:bodyPr wrap="square" rtlCol="0">
            <a:spAutoFit/>
          </a:bodyPr>
          <a:lstStyle/>
          <a:p>
            <a:r>
              <a:rPr lang="en-US" sz="2000" dirty="0" smtClean="0"/>
              <a:t>Minnesota Statute 157.22, </a:t>
            </a:r>
            <a:r>
              <a:rPr lang="en-US" sz="2000" dirty="0" smtClean="0"/>
              <a:t>Subdivisions 2 &amp; 12</a:t>
            </a:r>
            <a:endParaRPr lang="en-US" sz="2000" dirty="0"/>
          </a:p>
        </p:txBody>
      </p:sp>
    </p:spTree>
    <p:extLst>
      <p:ext uri="{BB962C8B-B14F-4D97-AF65-F5344CB8AC3E}">
        <p14:creationId xmlns:p14="http://schemas.microsoft.com/office/powerpoint/2010/main" val="43173455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143</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323439"/>
          </a:xfrm>
          <a:prstGeom prst="rect">
            <a:avLst/>
          </a:prstGeom>
          <a:noFill/>
        </p:spPr>
        <p:txBody>
          <a:bodyPr wrap="square" rtlCol="0">
            <a:spAutoFit/>
          </a:bodyPr>
          <a:lstStyle/>
          <a:p>
            <a:r>
              <a:rPr lang="en-US" sz="4000" dirty="0" smtClean="0"/>
              <a:t>Weddings, funerals, fellowship meals</a:t>
            </a:r>
            <a:endParaRPr lang="en-US" sz="4000" dirty="0"/>
          </a:p>
        </p:txBody>
      </p:sp>
      <p:sp>
        <p:nvSpPr>
          <p:cNvPr id="4" name="TextBox 3"/>
          <p:cNvSpPr txBox="1"/>
          <p:nvPr/>
        </p:nvSpPr>
        <p:spPr>
          <a:xfrm>
            <a:off x="719737" y="2034007"/>
            <a:ext cx="5846316" cy="3970318"/>
          </a:xfrm>
          <a:prstGeom prst="rect">
            <a:avLst/>
          </a:prstGeom>
          <a:noFill/>
        </p:spPr>
        <p:txBody>
          <a:bodyPr wrap="square" rtlCol="0">
            <a:spAutoFit/>
          </a:bodyPr>
          <a:lstStyle/>
          <a:p>
            <a:r>
              <a:rPr lang="en-US" sz="2800" dirty="0" smtClean="0"/>
              <a:t>Since 1995, a licensing exemption has been in place that allows faith-based communities to serve food at weddings, funerals, and fellowship meals within the house of worship. Those are considered private events for the faith-based community “family,” even if visitors may attend.</a:t>
            </a:r>
            <a:endParaRPr lang="en-US" sz="2800" dirty="0"/>
          </a:p>
        </p:txBody>
      </p:sp>
    </p:spTree>
    <p:extLst>
      <p:ext uri="{BB962C8B-B14F-4D97-AF65-F5344CB8AC3E}">
        <p14:creationId xmlns:p14="http://schemas.microsoft.com/office/powerpoint/2010/main" val="207103141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144</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938992"/>
          </a:xfrm>
          <a:prstGeom prst="rect">
            <a:avLst/>
          </a:prstGeom>
          <a:noFill/>
        </p:spPr>
        <p:txBody>
          <a:bodyPr wrap="square" rtlCol="0">
            <a:spAutoFit/>
          </a:bodyPr>
          <a:lstStyle/>
          <a:p>
            <a:r>
              <a:rPr lang="en-US" sz="6000" dirty="0" smtClean="0"/>
              <a:t>Church Lady Law</a:t>
            </a:r>
          </a:p>
          <a:p>
            <a:r>
              <a:rPr lang="en-US" sz="6000" dirty="0" smtClean="0"/>
              <a:t>2012</a:t>
            </a:r>
            <a:endParaRPr lang="en-US" sz="4000" dirty="0"/>
          </a:p>
        </p:txBody>
      </p:sp>
      <p:sp>
        <p:nvSpPr>
          <p:cNvPr id="4" name="TextBox 3"/>
          <p:cNvSpPr txBox="1"/>
          <p:nvPr/>
        </p:nvSpPr>
        <p:spPr>
          <a:xfrm>
            <a:off x="700434" y="2583758"/>
            <a:ext cx="6515614" cy="3539430"/>
          </a:xfrm>
          <a:prstGeom prst="rect">
            <a:avLst/>
          </a:prstGeom>
          <a:noFill/>
        </p:spPr>
        <p:txBody>
          <a:bodyPr wrap="square" rtlCol="0">
            <a:spAutoFit/>
          </a:bodyPr>
          <a:lstStyle/>
          <a:p>
            <a:r>
              <a:rPr lang="en-US" sz="3200" dirty="0" smtClean="0"/>
              <a:t>In 2012, an exemption was added to allow faith-based communities to serve food at fundraisers or community events conducted in the building or on the grounds belonging to the faith-based community.</a:t>
            </a:r>
            <a:endParaRPr lang="en-US" sz="3200" dirty="0"/>
          </a:p>
        </p:txBody>
      </p:sp>
    </p:spTree>
    <p:extLst>
      <p:ext uri="{BB962C8B-B14F-4D97-AF65-F5344CB8AC3E}">
        <p14:creationId xmlns:p14="http://schemas.microsoft.com/office/powerpoint/2010/main" val="310714995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145</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015663"/>
          </a:xfrm>
          <a:prstGeom prst="rect">
            <a:avLst/>
          </a:prstGeom>
          <a:noFill/>
        </p:spPr>
        <p:txBody>
          <a:bodyPr wrap="square" rtlCol="0">
            <a:spAutoFit/>
          </a:bodyPr>
          <a:lstStyle/>
          <a:p>
            <a:r>
              <a:rPr lang="en-US" sz="6000" dirty="0" smtClean="0"/>
              <a:t>Church Lady Law</a:t>
            </a:r>
          </a:p>
        </p:txBody>
      </p:sp>
      <p:sp>
        <p:nvSpPr>
          <p:cNvPr id="4" name="TextBox 3"/>
          <p:cNvSpPr txBox="1"/>
          <p:nvPr/>
        </p:nvSpPr>
        <p:spPr>
          <a:xfrm>
            <a:off x="613509" y="1849341"/>
            <a:ext cx="6515614"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There must be a certified food protection manager or a trained volunteer who trains food preparation workers in food safety</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smtClean="0"/>
              <a:t>U of MN Extension offers “Cooking Safely for a Crowd”</a:t>
            </a:r>
          </a:p>
          <a:p>
            <a:endParaRPr lang="en-US" sz="3200" dirty="0"/>
          </a:p>
        </p:txBody>
      </p:sp>
    </p:spTree>
    <p:extLst>
      <p:ext uri="{BB962C8B-B14F-4D97-AF65-F5344CB8AC3E}">
        <p14:creationId xmlns:p14="http://schemas.microsoft.com/office/powerpoint/2010/main" val="327800695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146</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738130" y="2870895"/>
            <a:ext cx="6290039" cy="3354765"/>
          </a:xfrm>
          <a:prstGeom prst="rect">
            <a:avLst/>
          </a:prstGeom>
          <a:noFill/>
        </p:spPr>
        <p:txBody>
          <a:bodyPr wrap="square" rtlCol="0">
            <a:spAutoFit/>
          </a:bodyPr>
          <a:lstStyle/>
          <a:p>
            <a:r>
              <a:rPr lang="en-US" sz="3200" dirty="0" smtClean="0"/>
              <a:t>Tax-exempt fraternal, sportsman, or patriotic organizations can hold </a:t>
            </a:r>
            <a:r>
              <a:rPr lang="en-US" sz="3200" dirty="0" smtClean="0"/>
              <a:t>fundraiser meals </a:t>
            </a:r>
            <a:r>
              <a:rPr lang="en-US" sz="3200" dirty="0" smtClean="0"/>
              <a:t>in their building or on their grounds; with home-prepared, donated food</a:t>
            </a:r>
            <a:r>
              <a:rPr lang="en-US" sz="3200" dirty="0" smtClean="0"/>
              <a:t>.</a:t>
            </a:r>
          </a:p>
          <a:p>
            <a:endParaRPr lang="en-US" sz="3200" dirty="0"/>
          </a:p>
          <a:p>
            <a:r>
              <a:rPr lang="en-US" sz="2000" dirty="0" smtClean="0"/>
              <a:t>M.S. 157.22 Subdivision 7</a:t>
            </a:r>
            <a:endParaRPr lang="en-US" sz="2000" dirty="0" smtClean="0"/>
          </a:p>
        </p:txBody>
      </p:sp>
      <p:sp>
        <p:nvSpPr>
          <p:cNvPr id="5" name="TextBox 4"/>
          <p:cNvSpPr txBox="1"/>
          <p:nvPr/>
        </p:nvSpPr>
        <p:spPr>
          <a:xfrm>
            <a:off x="738130" y="616945"/>
            <a:ext cx="5695721" cy="1938992"/>
          </a:xfrm>
          <a:prstGeom prst="rect">
            <a:avLst/>
          </a:prstGeom>
          <a:noFill/>
        </p:spPr>
        <p:txBody>
          <a:bodyPr wrap="square" rtlCol="0">
            <a:spAutoFit/>
          </a:bodyPr>
          <a:lstStyle/>
          <a:p>
            <a:r>
              <a:rPr lang="en-US" sz="4000" dirty="0" smtClean="0"/>
              <a:t>Fraternal, Sportsman, &amp; Patriotic Organizations Exemption</a:t>
            </a:r>
            <a:endParaRPr lang="en-US" sz="4000" dirty="0"/>
          </a:p>
        </p:txBody>
      </p:sp>
    </p:spTree>
    <p:extLst>
      <p:ext uri="{BB962C8B-B14F-4D97-AF65-F5344CB8AC3E}">
        <p14:creationId xmlns:p14="http://schemas.microsoft.com/office/powerpoint/2010/main" val="165829666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738130" y="2677123"/>
            <a:ext cx="6290039" cy="3354765"/>
          </a:xfrm>
          <a:prstGeom prst="rect">
            <a:avLst/>
          </a:prstGeom>
          <a:noFill/>
        </p:spPr>
        <p:txBody>
          <a:bodyPr wrap="square" rtlCol="0">
            <a:spAutoFit/>
          </a:bodyPr>
          <a:lstStyle/>
          <a:p>
            <a:r>
              <a:rPr lang="en-US" sz="3200" dirty="0" smtClean="0"/>
              <a:t>Colleges and Universities that have gone through a process to establish their own health code are exempt from food licensing in buildings they own or operate</a:t>
            </a:r>
            <a:r>
              <a:rPr lang="en-US" sz="3200" dirty="0" smtClean="0"/>
              <a:t>.</a:t>
            </a:r>
          </a:p>
          <a:p>
            <a:endParaRPr lang="en-US" sz="3200" dirty="0"/>
          </a:p>
          <a:p>
            <a:r>
              <a:rPr lang="en-US" sz="2000" dirty="0" smtClean="0"/>
              <a:t>M.S. 157.22 Subdivision 3</a:t>
            </a:r>
            <a:endParaRPr lang="en-US" sz="2000" dirty="0" smtClean="0"/>
          </a:p>
        </p:txBody>
      </p:sp>
      <p:sp>
        <p:nvSpPr>
          <p:cNvPr id="5" name="TextBox 4"/>
          <p:cNvSpPr txBox="1"/>
          <p:nvPr/>
        </p:nvSpPr>
        <p:spPr>
          <a:xfrm>
            <a:off x="738130" y="616945"/>
            <a:ext cx="5695721" cy="1323439"/>
          </a:xfrm>
          <a:prstGeom prst="rect">
            <a:avLst/>
          </a:prstGeom>
          <a:noFill/>
        </p:spPr>
        <p:txBody>
          <a:bodyPr wrap="square" rtlCol="0">
            <a:spAutoFit/>
          </a:bodyPr>
          <a:lstStyle/>
          <a:p>
            <a:r>
              <a:rPr lang="en-US" sz="4000" dirty="0" smtClean="0"/>
              <a:t>University &amp; College Exemption</a:t>
            </a:r>
            <a:endParaRPr lang="en-US" sz="4000" dirty="0"/>
          </a:p>
        </p:txBody>
      </p:sp>
    </p:spTree>
    <p:extLst>
      <p:ext uri="{BB962C8B-B14F-4D97-AF65-F5344CB8AC3E}">
        <p14:creationId xmlns:p14="http://schemas.microsoft.com/office/powerpoint/2010/main" val="152659617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148</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738130" y="2149852"/>
            <a:ext cx="6290039" cy="3847207"/>
          </a:xfrm>
          <a:prstGeom prst="rect">
            <a:avLst/>
          </a:prstGeom>
          <a:noFill/>
        </p:spPr>
        <p:txBody>
          <a:bodyPr wrap="square" rtlCol="0">
            <a:spAutoFit/>
          </a:bodyPr>
          <a:lstStyle/>
          <a:p>
            <a:r>
              <a:rPr lang="en-US" sz="3200" dirty="0" smtClean="0"/>
              <a:t>Cook-off contests run as fundraisers by non-profit organizations are exempt from licensing. The language of the statute does specify “soup or chili.” </a:t>
            </a:r>
          </a:p>
          <a:p>
            <a:endParaRPr lang="en-US" sz="3200" dirty="0"/>
          </a:p>
          <a:p>
            <a:r>
              <a:rPr lang="en-US" sz="2000" dirty="0" smtClean="0"/>
              <a:t>M.S. 157.22 Subdivision 14</a:t>
            </a:r>
            <a:endParaRPr lang="en-US" sz="2000" dirty="0" smtClean="0"/>
          </a:p>
        </p:txBody>
      </p:sp>
      <p:sp>
        <p:nvSpPr>
          <p:cNvPr id="5" name="TextBox 4"/>
          <p:cNvSpPr txBox="1"/>
          <p:nvPr/>
        </p:nvSpPr>
        <p:spPr>
          <a:xfrm>
            <a:off x="738130" y="616945"/>
            <a:ext cx="5695721" cy="1323439"/>
          </a:xfrm>
          <a:prstGeom prst="rect">
            <a:avLst/>
          </a:prstGeom>
          <a:noFill/>
        </p:spPr>
        <p:txBody>
          <a:bodyPr wrap="square" rtlCol="0">
            <a:spAutoFit/>
          </a:bodyPr>
          <a:lstStyle/>
          <a:p>
            <a:r>
              <a:rPr lang="en-US" sz="4000" dirty="0" smtClean="0"/>
              <a:t>Soup &amp; Chili </a:t>
            </a:r>
            <a:r>
              <a:rPr lang="en-US" sz="4000" dirty="0" err="1" smtClean="0"/>
              <a:t>Cookoff</a:t>
            </a:r>
            <a:r>
              <a:rPr lang="en-US" sz="4000" dirty="0" smtClean="0"/>
              <a:t> Exemption</a:t>
            </a:r>
            <a:endParaRPr lang="en-US" sz="4000" dirty="0"/>
          </a:p>
        </p:txBody>
      </p:sp>
    </p:spTree>
    <p:extLst>
      <p:ext uri="{BB962C8B-B14F-4D97-AF65-F5344CB8AC3E}">
        <p14:creationId xmlns:p14="http://schemas.microsoft.com/office/powerpoint/2010/main" val="153797940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149</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71370" y="1652555"/>
            <a:ext cx="6290039"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Less than $1,000/year in sales</a:t>
            </a:r>
            <a:br>
              <a:rPr lang="en-US" sz="3200" dirty="0" smtClean="0"/>
            </a:br>
            <a:endParaRPr lang="en-US" sz="3200" dirty="0" smtClean="0"/>
          </a:p>
          <a:p>
            <a:pPr marL="457200" indent="-457200">
              <a:buFont typeface="Arial" panose="020B0604020202020204" pitchFamily="34" charset="0"/>
              <a:buChar char="•"/>
            </a:pPr>
            <a:r>
              <a:rPr lang="en-US" sz="3200" dirty="0" smtClean="0"/>
              <a:t>Operated as a Special Event or Seasonal Temporary Food Stand, with the 10- or 21-days of operation restrictions</a:t>
            </a:r>
            <a:br>
              <a:rPr lang="en-US" sz="3200" dirty="0" smtClean="0"/>
            </a:br>
            <a:endParaRPr lang="en-US" sz="3200" dirty="0" smtClean="0"/>
          </a:p>
          <a:p>
            <a:pPr marL="457200" indent="-457200">
              <a:buFont typeface="Arial" panose="020B0604020202020204" pitchFamily="34" charset="0"/>
              <a:buChar char="•"/>
            </a:pPr>
            <a:r>
              <a:rPr lang="en-US" sz="3200" dirty="0" smtClean="0"/>
              <a:t>Operated on private </a:t>
            </a:r>
            <a:r>
              <a:rPr lang="en-US" sz="3200" dirty="0" smtClean="0"/>
              <a:t>property</a:t>
            </a:r>
          </a:p>
          <a:p>
            <a:pPr marL="457200" indent="-457200">
              <a:buFont typeface="Arial" panose="020B0604020202020204" pitchFamily="34" charset="0"/>
              <a:buChar char="•"/>
            </a:pPr>
            <a:endParaRPr lang="en-US" sz="3200" dirty="0"/>
          </a:p>
          <a:p>
            <a:r>
              <a:rPr lang="en-US" sz="2000" dirty="0" smtClean="0"/>
              <a:t>M.S. 157.22 Subdivision 15</a:t>
            </a:r>
            <a:endParaRPr lang="en-US" sz="2000" dirty="0" smtClean="0"/>
          </a:p>
        </p:txBody>
      </p:sp>
      <p:sp>
        <p:nvSpPr>
          <p:cNvPr id="5" name="TextBox 4"/>
          <p:cNvSpPr txBox="1"/>
          <p:nvPr/>
        </p:nvSpPr>
        <p:spPr>
          <a:xfrm>
            <a:off x="539828" y="616945"/>
            <a:ext cx="6808424" cy="707886"/>
          </a:xfrm>
          <a:prstGeom prst="rect">
            <a:avLst/>
          </a:prstGeom>
          <a:noFill/>
        </p:spPr>
        <p:txBody>
          <a:bodyPr wrap="square" rtlCol="0">
            <a:spAutoFit/>
          </a:bodyPr>
          <a:lstStyle/>
          <a:p>
            <a:r>
              <a:rPr lang="en-US" sz="4000" dirty="0" smtClean="0"/>
              <a:t>2019: Food Stand Exemption</a:t>
            </a:r>
            <a:endParaRPr lang="en-US" sz="4000" dirty="0"/>
          </a:p>
        </p:txBody>
      </p:sp>
    </p:spTree>
    <p:extLst>
      <p:ext uri="{BB962C8B-B14F-4D97-AF65-F5344CB8AC3E}">
        <p14:creationId xmlns:p14="http://schemas.microsoft.com/office/powerpoint/2010/main" val="3020845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w="19050">
            <a:solidFill>
              <a:schemeClr val="accent6">
                <a:lumMod val="50000"/>
              </a:schemeClr>
            </a:solid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6985435" y="-216309"/>
            <a:ext cx="2051050" cy="7323137"/>
          </a:xfrm>
          <a:prstGeom prst="rect">
            <a:avLst/>
          </a:prstGeom>
          <a:noFill/>
          <a:ln>
            <a:noFill/>
          </a:ln>
        </p:spPr>
      </p:pic>
      <p:sp>
        <p:nvSpPr>
          <p:cNvPr id="311" name="Google Shape;311;p36"/>
          <p:cNvSpPr txBox="1"/>
          <p:nvPr/>
        </p:nvSpPr>
        <p:spPr>
          <a:xfrm>
            <a:off x="572877" y="422558"/>
            <a:ext cx="6698996"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noProof="0" dirty="0" smtClean="0"/>
              <a:t>Reference Materials:</a:t>
            </a:r>
            <a:r>
              <a:rPr lang="en-US" sz="3600" dirty="0"/>
              <a:t> </a:t>
            </a:r>
            <a:r>
              <a:rPr lang="en-US" sz="3600" noProof="0" dirty="0" smtClean="0"/>
              <a:t>Foraging</a:t>
            </a:r>
            <a:endParaRPr kumimoji="0" sz="3600" b="0" i="0" u="none" strike="noStrike" kern="0" cap="none" spc="0" normalizeH="0" baseline="0" noProof="0" dirty="0">
              <a:ln>
                <a:noFill/>
              </a:ln>
              <a:solidFill>
                <a:srgbClr val="000000"/>
              </a:solidFill>
              <a:effectLst/>
              <a:uLnTx/>
              <a:uFillTx/>
              <a:sym typeface="Arial"/>
            </a:endParaRPr>
          </a:p>
        </p:txBody>
      </p:sp>
      <p:pic>
        <p:nvPicPr>
          <p:cNvPr id="3" name="Picture 2" descr="Meetings &amp; Forays - Minnesota Mycological Society - Mozilla Firefox"/>
          <p:cNvPicPr>
            <a:picLocks noChangeAspect="1"/>
          </p:cNvPicPr>
          <p:nvPr/>
        </p:nvPicPr>
        <p:blipFill rotWithShape="1">
          <a:blip r:embed="rId5">
            <a:extLst>
              <a:ext uri="{28A0092B-C50C-407E-A947-70E740481C1C}">
                <a14:useLocalDpi xmlns:a14="http://schemas.microsoft.com/office/drawing/2010/main" val="0"/>
              </a:ext>
            </a:extLst>
          </a:blip>
          <a:srcRect l="87096" t="21193" r="3226" b="60370"/>
          <a:stretch/>
        </p:blipFill>
        <p:spPr>
          <a:xfrm>
            <a:off x="572877" y="1347249"/>
            <a:ext cx="2786848" cy="2848779"/>
          </a:xfrm>
          <a:prstGeom prst="rect">
            <a:avLst/>
          </a:prstGeom>
        </p:spPr>
      </p:pic>
      <p:pic>
        <p:nvPicPr>
          <p:cNvPr id="4" name="Picture 3" descr="Wild Mushroom Foraging | Minnesota Department of Agriculture - Mozilla Firefox"/>
          <p:cNvPicPr>
            <a:picLocks noChangeAspect="1"/>
          </p:cNvPicPr>
          <p:nvPr/>
        </p:nvPicPr>
        <p:blipFill rotWithShape="1">
          <a:blip r:embed="rId6">
            <a:extLst>
              <a:ext uri="{28A0092B-C50C-407E-A947-70E740481C1C}">
                <a14:useLocalDpi xmlns:a14="http://schemas.microsoft.com/office/drawing/2010/main" val="0"/>
              </a:ext>
            </a:extLst>
          </a:blip>
          <a:srcRect l="4084" t="14779" r="36884" b="12274"/>
          <a:stretch/>
        </p:blipFill>
        <p:spPr>
          <a:xfrm>
            <a:off x="2548425" y="3643282"/>
            <a:ext cx="4107962" cy="2723676"/>
          </a:xfrm>
          <a:prstGeom prst="rect">
            <a:avLst/>
          </a:prstGeom>
          <a:ln w="19050">
            <a:solidFill>
              <a:schemeClr val="accent6">
                <a:lumMod val="50000"/>
              </a:schemeClr>
            </a:solidFill>
          </a:ln>
        </p:spPr>
      </p:pic>
      <p:pic>
        <p:nvPicPr>
          <p:cNvPr id="5" name="Picture 4" descr="Wild Mushroom Foraging | Minnesota Department of Agriculture - Mozilla Firefox"/>
          <p:cNvPicPr>
            <a:picLocks noChangeAspect="1"/>
          </p:cNvPicPr>
          <p:nvPr/>
        </p:nvPicPr>
        <p:blipFill rotWithShape="1">
          <a:blip r:embed="rId7">
            <a:extLst>
              <a:ext uri="{28A0092B-C50C-407E-A947-70E740481C1C}">
                <a14:useLocalDpi xmlns:a14="http://schemas.microsoft.com/office/drawing/2010/main" val="0"/>
              </a:ext>
            </a:extLst>
          </a:blip>
          <a:srcRect l="3768" t="11172" r="51043" b="75558"/>
          <a:stretch/>
        </p:blipFill>
        <p:spPr>
          <a:xfrm>
            <a:off x="2548425" y="3130402"/>
            <a:ext cx="4107961" cy="655753"/>
          </a:xfrm>
          <a:prstGeom prst="rect">
            <a:avLst/>
          </a:prstGeom>
          <a:ln w="19050">
            <a:solidFill>
              <a:schemeClr val="accent6">
                <a:lumMod val="50000"/>
              </a:schemeClr>
            </a:solid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84453773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150</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71370" y="1652555"/>
            <a:ext cx="6290039"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No restrictions on type of food; food need not be approved source.</a:t>
            </a:r>
          </a:p>
          <a:p>
            <a:pPr marL="457200" indent="-457200">
              <a:buFont typeface="Arial" panose="020B0604020202020204" pitchFamily="34" charset="0"/>
              <a:buChar char="•"/>
            </a:pPr>
            <a:r>
              <a:rPr lang="en-US" sz="3200" dirty="0" smtClean="0"/>
              <a:t>If potentially hazardous food is served, there must be a sign:</a:t>
            </a:r>
            <a:br>
              <a:rPr lang="en-US" sz="3200" dirty="0" smtClean="0"/>
            </a:br>
            <a:endParaRPr lang="en-US" sz="3200" dirty="0" smtClean="0"/>
          </a:p>
          <a:p>
            <a:r>
              <a:rPr lang="en-US" sz="3200" dirty="0" smtClean="0">
                <a:latin typeface="Calibri" panose="020F0502020204030204" pitchFamily="34" charset="0"/>
                <a:cs typeface="Calibri" panose="020F0502020204030204" pitchFamily="34" charset="0"/>
              </a:rPr>
              <a:t>“</a:t>
            </a:r>
            <a:r>
              <a:rPr lang="en-US" sz="3200" u="sng" dirty="0">
                <a:latin typeface="Calibri" panose="020F0502020204030204" pitchFamily="34" charset="0"/>
                <a:cs typeface="Calibri" panose="020F0502020204030204" pitchFamily="34" charset="0"/>
              </a:rPr>
              <a:t>The products sold at this stand are not subject to state inspection or </a:t>
            </a:r>
            <a:r>
              <a:rPr lang="en-US" sz="3200" u="sng" dirty="0" smtClean="0">
                <a:latin typeface="Calibri" panose="020F0502020204030204" pitchFamily="34" charset="0"/>
                <a:cs typeface="Calibri" panose="020F0502020204030204" pitchFamily="34" charset="0"/>
              </a:rPr>
              <a:t>regulation”</a:t>
            </a:r>
            <a:endParaRPr lang="en-US" sz="3200" dirty="0" smtClean="0">
              <a:latin typeface="Calibri" panose="020F0502020204030204" pitchFamily="34" charset="0"/>
              <a:cs typeface="Calibri" panose="020F0502020204030204" pitchFamily="34" charset="0"/>
            </a:endParaRPr>
          </a:p>
        </p:txBody>
      </p:sp>
      <p:sp>
        <p:nvSpPr>
          <p:cNvPr id="5" name="TextBox 4"/>
          <p:cNvSpPr txBox="1"/>
          <p:nvPr/>
        </p:nvSpPr>
        <p:spPr>
          <a:xfrm>
            <a:off x="539828" y="616945"/>
            <a:ext cx="6808424" cy="707886"/>
          </a:xfrm>
          <a:prstGeom prst="rect">
            <a:avLst/>
          </a:prstGeom>
          <a:noFill/>
        </p:spPr>
        <p:txBody>
          <a:bodyPr wrap="square" rtlCol="0">
            <a:spAutoFit/>
          </a:bodyPr>
          <a:lstStyle/>
          <a:p>
            <a:r>
              <a:rPr lang="en-US" sz="4000" dirty="0" smtClean="0"/>
              <a:t>2019: Food Stand Exemption</a:t>
            </a:r>
            <a:endParaRPr lang="en-US" sz="4000" dirty="0"/>
          </a:p>
        </p:txBody>
      </p:sp>
    </p:spTree>
    <p:extLst>
      <p:ext uri="{BB962C8B-B14F-4D97-AF65-F5344CB8AC3E}">
        <p14:creationId xmlns:p14="http://schemas.microsoft.com/office/powerpoint/2010/main" val="49456114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742" r="7327" b="58997"/>
          <a:stretch/>
        </p:blipFill>
        <p:spPr>
          <a:xfrm>
            <a:off x="-38154" y="1727405"/>
            <a:ext cx="9108413" cy="321299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151</a:t>
            </a:fld>
            <a:endParaRPr lang="en-US"/>
          </a:p>
        </p:txBody>
      </p:sp>
    </p:spTree>
    <p:extLst>
      <p:ext uri="{BB962C8B-B14F-4D97-AF65-F5344CB8AC3E}">
        <p14:creationId xmlns:p14="http://schemas.microsoft.com/office/powerpoint/2010/main" val="128287199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15" r="6817" b="16560"/>
          <a:stretch/>
        </p:blipFill>
        <p:spPr>
          <a:xfrm>
            <a:off x="996075" y="1137470"/>
            <a:ext cx="7469500" cy="4380271"/>
          </a:xfrm>
          <a:prstGeom prst="rect">
            <a:avLst/>
          </a:prstGeom>
        </p:spPr>
      </p:pic>
      <p:sp>
        <p:nvSpPr>
          <p:cNvPr id="2" name="Rectangle 1"/>
          <p:cNvSpPr/>
          <p:nvPr/>
        </p:nvSpPr>
        <p:spPr>
          <a:xfrm>
            <a:off x="5302046" y="1130096"/>
            <a:ext cx="2713703" cy="25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Rectangle 2"/>
          <p:cNvSpPr/>
          <p:nvPr/>
        </p:nvSpPr>
        <p:spPr>
          <a:xfrm>
            <a:off x="1126672" y="2073728"/>
            <a:ext cx="2661557" cy="3567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Slide Number Placeholder 3"/>
          <p:cNvSpPr>
            <a:spLocks noGrp="1"/>
          </p:cNvSpPr>
          <p:nvPr>
            <p:ph type="sldNum" sz="quarter" idx="12"/>
          </p:nvPr>
        </p:nvSpPr>
        <p:spPr/>
        <p:txBody>
          <a:bodyPr/>
          <a:lstStyle/>
          <a:p>
            <a:fld id="{17027A44-B6BB-4D2B-A1F4-772C488F13DE}" type="slidenum">
              <a:rPr lang="en-US" smtClean="0"/>
              <a:t>152</a:t>
            </a:fld>
            <a:endParaRPr lang="en-US"/>
          </a:p>
        </p:txBody>
      </p:sp>
    </p:spTree>
    <p:extLst>
      <p:ext uri="{BB962C8B-B14F-4D97-AF65-F5344CB8AC3E}">
        <p14:creationId xmlns:p14="http://schemas.microsoft.com/office/powerpoint/2010/main" val="5249685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0951" t="85771" r="13547" b="7681"/>
          <a:stretch/>
        </p:blipFill>
        <p:spPr>
          <a:xfrm>
            <a:off x="2677887" y="4702630"/>
            <a:ext cx="4857750" cy="1159328"/>
          </a:xfrm>
          <a:prstGeom prst="rect">
            <a:avLst/>
          </a:prstGeom>
        </p:spPr>
      </p:pic>
      <p:pic>
        <p:nvPicPr>
          <p:cNvPr id="2" name="Picture 1"/>
          <p:cNvPicPr>
            <a:picLocks noChangeAspect="1"/>
          </p:cNvPicPr>
          <p:nvPr/>
        </p:nvPicPr>
        <p:blipFill rotWithShape="1">
          <a:blip r:embed="rId4"/>
          <a:srcRect r="46831" b="70316"/>
          <a:stretch/>
        </p:blipFill>
        <p:spPr>
          <a:xfrm>
            <a:off x="0" y="1132687"/>
            <a:ext cx="6741022" cy="2206506"/>
          </a:xfrm>
          <a:prstGeom prst="rect">
            <a:avLst/>
          </a:prstGeom>
        </p:spPr>
      </p:pic>
      <p:pic>
        <p:nvPicPr>
          <p:cNvPr id="3" name="Picture 2"/>
          <p:cNvPicPr>
            <a:picLocks noChangeAspect="1"/>
          </p:cNvPicPr>
          <p:nvPr/>
        </p:nvPicPr>
        <p:blipFill rotWithShape="1">
          <a:blip r:embed="rId5"/>
          <a:srcRect l="3087" r="81830" b="22145"/>
          <a:stretch/>
        </p:blipFill>
        <p:spPr>
          <a:xfrm>
            <a:off x="5225143" y="3143251"/>
            <a:ext cx="1156151" cy="1390007"/>
          </a:xfrm>
          <a:prstGeom prst="rect">
            <a:avLst/>
          </a:prstGeom>
        </p:spPr>
      </p:pic>
      <p:sp>
        <p:nvSpPr>
          <p:cNvPr id="4" name="Down Arrow 3"/>
          <p:cNvSpPr/>
          <p:nvPr/>
        </p:nvSpPr>
        <p:spPr>
          <a:xfrm>
            <a:off x="5586210" y="4382217"/>
            <a:ext cx="649965" cy="302080"/>
          </a:xfrm>
          <a:prstGeom prst="downArrow">
            <a:avLst/>
          </a:prstGeom>
          <a:solidFill>
            <a:srgbClr val="B5B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 name="Rectangle 5"/>
          <p:cNvSpPr/>
          <p:nvPr/>
        </p:nvSpPr>
        <p:spPr>
          <a:xfrm>
            <a:off x="2049236" y="2669722"/>
            <a:ext cx="1321275" cy="759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Slide Number Placeholder 6"/>
          <p:cNvSpPr>
            <a:spLocks noGrp="1"/>
          </p:cNvSpPr>
          <p:nvPr>
            <p:ph type="sldNum" sz="quarter" idx="12"/>
          </p:nvPr>
        </p:nvSpPr>
        <p:spPr/>
        <p:txBody>
          <a:bodyPr/>
          <a:lstStyle/>
          <a:p>
            <a:fld id="{17027A44-B6BB-4D2B-A1F4-772C488F13DE}" type="slidenum">
              <a:rPr lang="en-US" smtClean="0"/>
              <a:t>153</a:t>
            </a:fld>
            <a:endParaRPr lang="en-US"/>
          </a:p>
        </p:txBody>
      </p:sp>
    </p:spTree>
    <p:extLst>
      <p:ext uri="{BB962C8B-B14F-4D97-AF65-F5344CB8AC3E}">
        <p14:creationId xmlns:p14="http://schemas.microsoft.com/office/powerpoint/2010/main" val="119996176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68" r="67222" b="20452"/>
          <a:stretch/>
        </p:blipFill>
        <p:spPr>
          <a:xfrm>
            <a:off x="2723532" y="857250"/>
            <a:ext cx="3295121" cy="4980215"/>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154</a:t>
            </a:fld>
            <a:endParaRPr lang="en-US"/>
          </a:p>
        </p:txBody>
      </p:sp>
    </p:spTree>
    <p:extLst>
      <p:ext uri="{BB962C8B-B14F-4D97-AF65-F5344CB8AC3E}">
        <p14:creationId xmlns:p14="http://schemas.microsoft.com/office/powerpoint/2010/main" val="370812775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4" name="TextBox 3"/>
          <p:cNvSpPr txBox="1"/>
          <p:nvPr/>
        </p:nvSpPr>
        <p:spPr>
          <a:xfrm>
            <a:off x="649913" y="2346417"/>
            <a:ext cx="7282544"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there’s just food around and people eat it?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TextBox 4"/>
          <p:cNvSpPr txBox="1"/>
          <p:nvPr/>
        </p:nvSpPr>
        <p:spPr>
          <a:xfrm>
            <a:off x="530942" y="3429000"/>
            <a:ext cx="8082116" cy="2262158"/>
          </a:xfrm>
          <a:prstGeom prst="rect">
            <a:avLst/>
          </a:prstGeom>
          <a:noFill/>
          <a:ln>
            <a:solidFill>
              <a:srgbClr val="001848"/>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“If your farm business is serving food to the public, the licensing process applies. Serving food on your farm may be done for business reasons even if the product is free. If serving food boosts your farm’s name recognition, builds awareness, advertises products, or simply builds goodwill in the community for your farm, it is part of the business.”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Attorney Rachel Armstrong, Farm Commons; quoted in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Arial"/>
                <a:sym typeface="Arial"/>
              </a:rPr>
              <a:t>Come &amp; Get It!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 8)</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155</a:t>
            </a:fld>
            <a:endParaRPr lang="en-US"/>
          </a:p>
        </p:txBody>
      </p:sp>
    </p:spTree>
    <p:extLst>
      <p:ext uri="{BB962C8B-B14F-4D97-AF65-F5344CB8AC3E}">
        <p14:creationId xmlns:p14="http://schemas.microsoft.com/office/powerpoint/2010/main" val="402410887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6" name="TextBox 5"/>
          <p:cNvSpPr txBox="1"/>
          <p:nvPr/>
        </p:nvSpPr>
        <p:spPr>
          <a:xfrm>
            <a:off x="2584895" y="1417213"/>
            <a:ext cx="4445826"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I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just take donations</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sp>
        <p:nvSpPr>
          <p:cNvPr id="7" name="TextBox 6"/>
          <p:cNvSpPr txBox="1"/>
          <p:nvPr/>
        </p:nvSpPr>
        <p:spPr>
          <a:xfrm>
            <a:off x="533729" y="2175531"/>
            <a:ext cx="8251723" cy="4178067"/>
          </a:xfrm>
          <a:prstGeom prst="rect">
            <a:avLst/>
          </a:prstGeom>
          <a:noFill/>
          <a:ln>
            <a:solidFill>
              <a:schemeClr val="accent1">
                <a:shade val="50000"/>
              </a:schemeClr>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34A.01 Subdivision 12:</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Sell; sale.</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p>
          <a:p>
            <a:pPr marL="0" marR="0" lvl="0" indent="0" algn="l" defTabSz="685800" rtl="0" eaLnBrk="1" fontAlgn="base"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a:t>
            </a:r>
            <a:r>
              <a:rPr kumimoji="0" lang="en-US" sz="21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hlinkClick r:id="rId4"/>
              </a:rPr>
              <a:t>revisor.mn.gov/statutes/cite/34A.01</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156</a:t>
            </a:fld>
            <a:endParaRPr lang="en-US"/>
          </a:p>
        </p:txBody>
      </p:sp>
    </p:spTree>
    <p:extLst>
      <p:ext uri="{BB962C8B-B14F-4D97-AF65-F5344CB8AC3E}">
        <p14:creationId xmlns:p14="http://schemas.microsoft.com/office/powerpoint/2010/main" val="404739445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5" name="TextBox 4"/>
          <p:cNvSpPr txBox="1"/>
          <p:nvPr/>
        </p:nvSpPr>
        <p:spPr>
          <a:xfrm>
            <a:off x="1759930" y="2230665"/>
            <a:ext cx="5927008"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I have everyone sign a waiver?</a:t>
            </a:r>
          </a:p>
        </p:txBody>
      </p:sp>
      <p:sp>
        <p:nvSpPr>
          <p:cNvPr id="8" name="TextBox 7"/>
          <p:cNvSpPr txBox="1"/>
          <p:nvPr/>
        </p:nvSpPr>
        <p:spPr>
          <a:xfrm>
            <a:off x="1759930" y="3086626"/>
            <a:ext cx="5624140" cy="2492990"/>
          </a:xfrm>
          <a:prstGeom prst="rect">
            <a:avLst/>
          </a:prstGeom>
          <a:no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“The law applies regardless of whether the guests want it to apply or not. Asking individuals to waive their rights or give your farm permission to serve from an unlicensed facility will not defeat the law.”</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Attorney Rachel Armstrong, Farm Commons, quoted in Come &amp; Get It! (p.8)</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157</a:t>
            </a:fld>
            <a:endParaRPr lang="en-US"/>
          </a:p>
        </p:txBody>
      </p:sp>
    </p:spTree>
    <p:extLst>
      <p:ext uri="{BB962C8B-B14F-4D97-AF65-F5344CB8AC3E}">
        <p14:creationId xmlns:p14="http://schemas.microsoft.com/office/powerpoint/2010/main" val="31081922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68" r="67222" b="20452"/>
          <a:stretch/>
        </p:blipFill>
        <p:spPr>
          <a:xfrm>
            <a:off x="845746" y="914400"/>
            <a:ext cx="3244562" cy="4903800"/>
          </a:xfrm>
          <a:prstGeom prst="rect">
            <a:avLst/>
          </a:prstGeom>
        </p:spPr>
      </p:pic>
      <p:sp>
        <p:nvSpPr>
          <p:cNvPr id="2" name="Right Arrow 1"/>
          <p:cNvSpPr/>
          <p:nvPr/>
        </p:nvSpPr>
        <p:spPr>
          <a:xfrm>
            <a:off x="4229100" y="3747408"/>
            <a:ext cx="824593" cy="791936"/>
          </a:xfrm>
          <a:prstGeom prst="rightArrow">
            <a:avLst/>
          </a:prstGeom>
          <a:solidFill>
            <a:srgbClr val="B5B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Picture 3"/>
          <p:cNvPicPr>
            <a:picLocks noChangeAspect="1"/>
          </p:cNvPicPr>
          <p:nvPr/>
        </p:nvPicPr>
        <p:blipFill rotWithShape="1">
          <a:blip r:embed="rId4"/>
          <a:srcRect l="6285" t="83526" r="66214" b="6511"/>
          <a:stretch/>
        </p:blipFill>
        <p:spPr>
          <a:xfrm>
            <a:off x="5127172" y="3110593"/>
            <a:ext cx="3921614" cy="1836965"/>
          </a:xfrm>
          <a:prstGeom prst="rect">
            <a:avLst/>
          </a:prstGeom>
        </p:spPr>
      </p:pic>
      <p:sp>
        <p:nvSpPr>
          <p:cNvPr id="3" name="TextBox 2"/>
          <p:cNvSpPr txBox="1"/>
          <p:nvPr/>
        </p:nvSpPr>
        <p:spPr>
          <a:xfrm>
            <a:off x="4321672" y="4004875"/>
            <a:ext cx="512507" cy="507831"/>
          </a:xfrm>
          <a:prstGeom prst="rect">
            <a:avLst/>
          </a:prstGeom>
          <a:noFill/>
        </p:spPr>
        <p:txBody>
          <a:bodyPr wrap="square" rtlCol="0">
            <a:spAutoFit/>
          </a:bodyPr>
          <a:lstStyle/>
          <a:p>
            <a:pPr defTabSz="685800">
              <a:buClrTx/>
            </a:pPr>
            <a:r>
              <a:rPr lang="en-US" sz="1350" i="1" kern="1200" dirty="0">
                <a:solidFill>
                  <a:prstClr val="white"/>
                </a:solidFill>
                <a:latin typeface="Calibri" panose="020F0502020204030204"/>
                <a:ea typeface="+mn-ea"/>
                <a:cs typeface="+mn-cs"/>
              </a:rPr>
              <a:t>hmm</a:t>
            </a:r>
          </a:p>
        </p:txBody>
      </p:sp>
      <p:sp>
        <p:nvSpPr>
          <p:cNvPr id="6" name="Slide Number Placeholder 5"/>
          <p:cNvSpPr>
            <a:spLocks noGrp="1"/>
          </p:cNvSpPr>
          <p:nvPr>
            <p:ph type="sldNum" sz="quarter" idx="12"/>
          </p:nvPr>
        </p:nvSpPr>
        <p:spPr/>
        <p:txBody>
          <a:bodyPr/>
          <a:lstStyle/>
          <a:p>
            <a:fld id="{17027A44-B6BB-4D2B-A1F4-772C488F13DE}" type="slidenum">
              <a:rPr lang="en-US" smtClean="0"/>
              <a:t>158</a:t>
            </a:fld>
            <a:endParaRPr lang="en-US"/>
          </a:p>
        </p:txBody>
      </p:sp>
    </p:spTree>
    <p:extLst>
      <p:ext uri="{BB962C8B-B14F-4D97-AF65-F5344CB8AC3E}">
        <p14:creationId xmlns:p14="http://schemas.microsoft.com/office/powerpoint/2010/main" val="235794346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159</a:t>
            </a:fld>
            <a:endParaRPr lang="en-US"/>
          </a:p>
        </p:txBody>
      </p:sp>
      <p:sp>
        <p:nvSpPr>
          <p:cNvPr id="4" name="TextBox 3"/>
          <p:cNvSpPr txBox="1"/>
          <p:nvPr/>
        </p:nvSpPr>
        <p:spPr>
          <a:xfrm>
            <a:off x="429658" y="440675"/>
            <a:ext cx="6442954" cy="584775"/>
          </a:xfrm>
          <a:prstGeom prst="rect">
            <a:avLst/>
          </a:prstGeom>
          <a:noFill/>
        </p:spPr>
        <p:txBody>
          <a:bodyPr wrap="square" rtlCol="0">
            <a:spAutoFit/>
          </a:bodyPr>
          <a:lstStyle/>
          <a:p>
            <a:r>
              <a:rPr lang="en-US" sz="3200" dirty="0" smtClean="0"/>
              <a:t>Certified Food Protection Manager</a:t>
            </a:r>
            <a:endParaRPr lang="en-US" sz="3200" dirty="0"/>
          </a:p>
        </p:txBody>
      </p:sp>
      <p:sp>
        <p:nvSpPr>
          <p:cNvPr id="5" name="TextBox 4"/>
          <p:cNvSpPr txBox="1"/>
          <p:nvPr/>
        </p:nvSpPr>
        <p:spPr>
          <a:xfrm>
            <a:off x="615031" y="1781424"/>
            <a:ext cx="6367750" cy="3539430"/>
          </a:xfrm>
          <a:prstGeom prst="rect">
            <a:avLst/>
          </a:prstGeom>
          <a:noFill/>
        </p:spPr>
        <p:txBody>
          <a:bodyPr wrap="square" rtlCol="0">
            <a:spAutoFit/>
          </a:bodyPr>
          <a:lstStyle/>
          <a:p>
            <a:r>
              <a:rPr lang="en-US" sz="3200" dirty="0" smtClean="0"/>
              <a:t>If you need a license, you may also need to employ or become a Certified Food Protection Manager (CFPM).</a:t>
            </a:r>
          </a:p>
          <a:p>
            <a:endParaRPr lang="en-US" sz="3200" dirty="0" smtClean="0"/>
          </a:p>
          <a:p>
            <a:endParaRPr lang="en-US" sz="2400" dirty="0" smtClean="0"/>
          </a:p>
          <a:p>
            <a:r>
              <a:rPr lang="en-US" sz="2000" dirty="0" smtClean="0"/>
              <a:t>M.S. 157.011; </a:t>
            </a:r>
            <a:br>
              <a:rPr lang="en-US" sz="2000" dirty="0" smtClean="0"/>
            </a:br>
            <a:r>
              <a:rPr lang="en-US" sz="2000" dirty="0" smtClean="0"/>
              <a:t>MN Rules 4626.0025 – 4626.0035</a:t>
            </a:r>
            <a:endParaRPr lang="en-US" sz="2000" dirty="0"/>
          </a:p>
        </p:txBody>
      </p:sp>
    </p:spTree>
    <p:extLst>
      <p:ext uri="{BB962C8B-B14F-4D97-AF65-F5344CB8AC3E}">
        <p14:creationId xmlns:p14="http://schemas.microsoft.com/office/powerpoint/2010/main" val="3184251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288491"/>
            <a:ext cx="6064200" cy="11115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Cottage Food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Cottage Food Law Guidance | Minnesota Department of Agriculture - Mozilla Firefox"/>
          <p:cNvPicPr>
            <a:picLocks noChangeAspect="1"/>
          </p:cNvPicPr>
          <p:nvPr/>
        </p:nvPicPr>
        <p:blipFill rotWithShape="1">
          <a:blip r:embed="rId5">
            <a:extLst>
              <a:ext uri="{28A0092B-C50C-407E-A947-70E740481C1C}">
                <a14:useLocalDpi xmlns:a14="http://schemas.microsoft.com/office/drawing/2010/main" val="0"/>
              </a:ext>
            </a:extLst>
          </a:blip>
          <a:srcRect l="3334" t="10772" r="50322" b="49148"/>
          <a:stretch/>
        </p:blipFill>
        <p:spPr>
          <a:xfrm>
            <a:off x="1316141" y="1705881"/>
            <a:ext cx="3596610" cy="1668961"/>
          </a:xfrm>
          <a:prstGeom prst="rect">
            <a:avLst/>
          </a:prstGeom>
          <a:ln w="15875">
            <a:solidFill>
              <a:schemeClr val="accent6">
                <a:lumMod val="50000"/>
              </a:schemeClr>
            </a:solidFill>
          </a:ln>
        </p:spPr>
      </p:pic>
      <p:pic>
        <p:nvPicPr>
          <p:cNvPr id="4" name="Picture 3" descr="(55) MN Cottage Food Law - Home - Mozilla Firefox"/>
          <p:cNvPicPr>
            <a:picLocks noChangeAspect="1"/>
          </p:cNvPicPr>
          <p:nvPr/>
        </p:nvPicPr>
        <p:blipFill rotWithShape="1">
          <a:blip r:embed="rId6">
            <a:extLst>
              <a:ext uri="{28A0092B-C50C-407E-A947-70E740481C1C}">
                <a14:useLocalDpi xmlns:a14="http://schemas.microsoft.com/office/drawing/2010/main" val="0"/>
              </a:ext>
            </a:extLst>
          </a:blip>
          <a:srcRect l="6344" t="11172" r="74194" b="40331"/>
          <a:stretch/>
        </p:blipFill>
        <p:spPr>
          <a:xfrm>
            <a:off x="5638197" y="2455756"/>
            <a:ext cx="1866996" cy="2496204"/>
          </a:xfrm>
          <a:prstGeom prst="rect">
            <a:avLst/>
          </a:prstGeom>
          <a:ln w="15875">
            <a:solidFill>
              <a:schemeClr val="accent6">
                <a:lumMod val="50000"/>
              </a:schemeClr>
            </a:solidFill>
          </a:ln>
        </p:spPr>
      </p:pic>
      <p:pic>
        <p:nvPicPr>
          <p:cNvPr id="5" name="Picture 4" descr="Cottage food producer food safety training | UMN Extension - Mozilla Firefox"/>
          <p:cNvPicPr>
            <a:picLocks noChangeAspect="1"/>
          </p:cNvPicPr>
          <p:nvPr/>
        </p:nvPicPr>
        <p:blipFill rotWithShape="1">
          <a:blip r:embed="rId7">
            <a:extLst>
              <a:ext uri="{28A0092B-C50C-407E-A947-70E740481C1C}">
                <a14:useLocalDpi xmlns:a14="http://schemas.microsoft.com/office/drawing/2010/main" val="0"/>
              </a:ext>
            </a:extLst>
          </a:blip>
          <a:srcRect l="752" t="11573" r="40538" b="55361"/>
          <a:stretch/>
        </p:blipFill>
        <p:spPr>
          <a:xfrm>
            <a:off x="275277" y="3374842"/>
            <a:ext cx="5368413" cy="1622322"/>
          </a:xfrm>
          <a:prstGeom prst="rect">
            <a:avLst/>
          </a:prstGeom>
          <a:ln w="15875">
            <a:solidFill>
              <a:srgbClr val="700000"/>
            </a:solidFill>
          </a:ln>
        </p:spPr>
      </p:pic>
      <p:pic>
        <p:nvPicPr>
          <p:cNvPr id="6" name="Picture 5" descr="Microsoft Word - MFMA Fact Sheet NPH Foods List Update 2017-07-18.docx - MFMA Fact Sheet NPH Foods List 2017-07-18.pdf - Mozilla Firefox"/>
          <p:cNvPicPr>
            <a:picLocks noChangeAspect="1"/>
          </p:cNvPicPr>
          <p:nvPr/>
        </p:nvPicPr>
        <p:blipFill rotWithShape="1">
          <a:blip r:embed="rId8">
            <a:extLst>
              <a:ext uri="{28A0092B-C50C-407E-A947-70E740481C1C}">
                <a14:useLocalDpi xmlns:a14="http://schemas.microsoft.com/office/drawing/2010/main" val="0"/>
              </a:ext>
            </a:extLst>
          </a:blip>
          <a:srcRect l="12582" t="18788" r="13548" b="50149"/>
          <a:stretch/>
        </p:blipFill>
        <p:spPr>
          <a:xfrm>
            <a:off x="2024170" y="4942134"/>
            <a:ext cx="6754761" cy="1524000"/>
          </a:xfrm>
          <a:prstGeom prst="rect">
            <a:avLst/>
          </a:prstGeom>
          <a:ln w="19050">
            <a:solidFill>
              <a:srgbClr val="00863D"/>
            </a:solidFill>
          </a:ln>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16</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424157957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160</a:t>
            </a:fld>
            <a:endParaRPr lang="en-US"/>
          </a:p>
        </p:txBody>
      </p:sp>
      <p:sp>
        <p:nvSpPr>
          <p:cNvPr id="4" name="TextBox 3"/>
          <p:cNvSpPr txBox="1"/>
          <p:nvPr/>
        </p:nvSpPr>
        <p:spPr>
          <a:xfrm>
            <a:off x="429658" y="440675"/>
            <a:ext cx="6442954" cy="584775"/>
          </a:xfrm>
          <a:prstGeom prst="rect">
            <a:avLst/>
          </a:prstGeom>
          <a:noFill/>
        </p:spPr>
        <p:txBody>
          <a:bodyPr wrap="square" rtlCol="0">
            <a:spAutoFit/>
          </a:bodyPr>
          <a:lstStyle/>
          <a:p>
            <a:r>
              <a:rPr lang="en-US" sz="3200" dirty="0" smtClean="0"/>
              <a:t>Certified Food Protection Manager</a:t>
            </a:r>
            <a:endParaRPr lang="en-US" sz="3200" dirty="0"/>
          </a:p>
        </p:txBody>
      </p:sp>
      <p:sp>
        <p:nvSpPr>
          <p:cNvPr id="5" name="TextBox 4"/>
          <p:cNvSpPr txBox="1"/>
          <p:nvPr/>
        </p:nvSpPr>
        <p:spPr>
          <a:xfrm>
            <a:off x="615031" y="1351508"/>
            <a:ext cx="6367750" cy="4154984"/>
          </a:xfrm>
          <a:prstGeom prst="rect">
            <a:avLst/>
          </a:prstGeom>
          <a:noFill/>
        </p:spPr>
        <p:txBody>
          <a:bodyPr wrap="square" rtlCol="0">
            <a:spAutoFit/>
          </a:bodyPr>
          <a:lstStyle/>
          <a:p>
            <a:endParaRPr lang="en-US" sz="2400" dirty="0"/>
          </a:p>
          <a:p>
            <a:r>
              <a:rPr lang="en-US" sz="2400" dirty="0" smtClean="0"/>
              <a:t>* The CFPM is responsible for ensuring food safety in your food and beverage service operation.</a:t>
            </a:r>
          </a:p>
          <a:p>
            <a:endParaRPr lang="en-US" sz="2400" dirty="0"/>
          </a:p>
          <a:p>
            <a:r>
              <a:rPr lang="en-US" sz="2400" dirty="0" smtClean="0"/>
              <a:t>* The CFPM trains other staff in food safety, and appoints a Person in Charge (PIC) for each shift. </a:t>
            </a:r>
          </a:p>
          <a:p>
            <a:endParaRPr lang="en-US" sz="2400" dirty="0"/>
          </a:p>
          <a:p>
            <a:r>
              <a:rPr lang="en-US" sz="2400" dirty="0" smtClean="0"/>
              <a:t>* There must always be a PIC present when the business is operating. </a:t>
            </a:r>
            <a:endParaRPr lang="en-US" sz="2400" dirty="0"/>
          </a:p>
        </p:txBody>
      </p:sp>
    </p:spTree>
    <p:extLst>
      <p:ext uri="{BB962C8B-B14F-4D97-AF65-F5344CB8AC3E}">
        <p14:creationId xmlns:p14="http://schemas.microsoft.com/office/powerpoint/2010/main" val="279192274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161</a:t>
            </a:fld>
            <a:endParaRPr lang="en-US"/>
          </a:p>
        </p:txBody>
      </p:sp>
      <p:sp>
        <p:nvSpPr>
          <p:cNvPr id="5" name="TextBox 4"/>
          <p:cNvSpPr txBox="1"/>
          <p:nvPr/>
        </p:nvSpPr>
        <p:spPr>
          <a:xfrm>
            <a:off x="626047" y="227787"/>
            <a:ext cx="6854405" cy="6309420"/>
          </a:xfrm>
          <a:prstGeom prst="rect">
            <a:avLst/>
          </a:prstGeom>
          <a:noFill/>
        </p:spPr>
        <p:txBody>
          <a:bodyPr wrap="square" rtlCol="0">
            <a:spAutoFit/>
          </a:bodyPr>
          <a:lstStyle/>
          <a:p>
            <a:endParaRPr lang="en-US" sz="2400" dirty="0"/>
          </a:p>
          <a:p>
            <a:r>
              <a:rPr lang="en-US" sz="2800" dirty="0" smtClean="0"/>
              <a:t>CFPMs are not required for:</a:t>
            </a:r>
          </a:p>
          <a:p>
            <a:endParaRPr lang="en-US" sz="2800" dirty="0"/>
          </a:p>
          <a:p>
            <a:pPr marL="342900" indent="-342900">
              <a:buFont typeface="Arial" panose="020B0604020202020204" pitchFamily="34" charset="0"/>
              <a:buChar char="•"/>
            </a:pPr>
            <a:r>
              <a:rPr lang="en-US" sz="2800" dirty="0" smtClean="0"/>
              <a:t>Low-risk food establishments</a:t>
            </a:r>
            <a:br>
              <a:rPr lang="en-US" sz="2800" dirty="0" smtClean="0"/>
            </a:br>
            <a:endParaRPr lang="en-US" sz="2800" dirty="0" smtClean="0"/>
          </a:p>
          <a:p>
            <a:pPr marL="342900" indent="-342900">
              <a:buFont typeface="Arial" panose="020B0604020202020204" pitchFamily="34" charset="0"/>
              <a:buChar char="•"/>
            </a:pPr>
            <a:r>
              <a:rPr lang="en-US" sz="2800" dirty="0" smtClean="0"/>
              <a:t>Special event food stands</a:t>
            </a:r>
            <a:br>
              <a:rPr lang="en-US" sz="2800" dirty="0" smtClean="0"/>
            </a:br>
            <a:endParaRPr lang="en-US" sz="2800" dirty="0" smtClean="0"/>
          </a:p>
          <a:p>
            <a:pPr marL="342900" indent="-342900">
              <a:buFont typeface="Arial" panose="020B0604020202020204" pitchFamily="34" charset="0"/>
              <a:buChar char="•"/>
            </a:pPr>
            <a:r>
              <a:rPr lang="en-US" sz="2800" dirty="0" smtClean="0"/>
              <a:t>Establishments licensed as “Retail Food Vehicle/Portable Structure or Cart”</a:t>
            </a:r>
            <a:br>
              <a:rPr lang="en-US" sz="2800" dirty="0" smtClean="0"/>
            </a:br>
            <a:endParaRPr lang="en-US" sz="2800" dirty="0" smtClean="0"/>
          </a:p>
          <a:p>
            <a:pPr marL="342900" indent="-342900">
              <a:buFont typeface="Arial" panose="020B0604020202020204" pitchFamily="34" charset="0"/>
              <a:buChar char="•"/>
            </a:pPr>
            <a:r>
              <a:rPr lang="en-US" sz="2800" dirty="0" smtClean="0"/>
              <a:t>Establishments with very limited types of food handling</a:t>
            </a:r>
          </a:p>
          <a:p>
            <a:pPr marL="342900" indent="-342900">
              <a:buFont typeface="Arial" panose="020B0604020202020204" pitchFamily="34" charset="0"/>
              <a:buChar char="•"/>
            </a:pPr>
            <a:endParaRPr lang="en-US" sz="2400" dirty="0"/>
          </a:p>
          <a:p>
            <a:r>
              <a:rPr lang="en-US" sz="2000" dirty="0" smtClean="0"/>
              <a:t>MN Rules 4626.0033</a:t>
            </a:r>
            <a:endParaRPr lang="en-US" sz="2000" dirty="0"/>
          </a:p>
        </p:txBody>
      </p:sp>
    </p:spTree>
    <p:extLst>
      <p:ext uri="{BB962C8B-B14F-4D97-AF65-F5344CB8AC3E}">
        <p14:creationId xmlns:p14="http://schemas.microsoft.com/office/powerpoint/2010/main" val="248010564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162</a:t>
            </a:fld>
            <a:endParaRPr lang="en-US"/>
          </a:p>
        </p:txBody>
      </p:sp>
      <p:sp>
        <p:nvSpPr>
          <p:cNvPr id="5" name="TextBox 4"/>
          <p:cNvSpPr txBox="1"/>
          <p:nvPr/>
        </p:nvSpPr>
        <p:spPr>
          <a:xfrm>
            <a:off x="460794" y="503208"/>
            <a:ext cx="6854405" cy="5201424"/>
          </a:xfrm>
          <a:prstGeom prst="rect">
            <a:avLst/>
          </a:prstGeom>
          <a:noFill/>
        </p:spPr>
        <p:txBody>
          <a:bodyPr wrap="square" rtlCol="0">
            <a:spAutoFit/>
          </a:bodyPr>
          <a:lstStyle/>
          <a:p>
            <a:endParaRPr lang="en-US" sz="2400" dirty="0"/>
          </a:p>
          <a:p>
            <a:r>
              <a:rPr lang="en-US" sz="3600" dirty="0" smtClean="0"/>
              <a:t>How do you become a CFPM?</a:t>
            </a:r>
          </a:p>
          <a:p>
            <a:endParaRPr lang="en-US" sz="2800" dirty="0"/>
          </a:p>
          <a:p>
            <a:pPr marL="457200" indent="-457200">
              <a:buFont typeface="Arial" panose="020B0604020202020204" pitchFamily="34" charset="0"/>
              <a:buChar char="•"/>
            </a:pPr>
            <a:r>
              <a:rPr lang="en-US" sz="2800" dirty="0" smtClean="0"/>
              <a:t>Take training class and pass an approved exam.</a:t>
            </a:r>
            <a:br>
              <a:rPr lang="en-US" sz="2800" dirty="0" smtClean="0"/>
            </a:br>
            <a:endParaRPr lang="en-US" sz="2800" dirty="0" smtClean="0"/>
          </a:p>
          <a:p>
            <a:pPr marL="457200" indent="-457200">
              <a:buFont typeface="Arial" panose="020B0604020202020204" pitchFamily="34" charset="0"/>
              <a:buChar char="•"/>
            </a:pPr>
            <a:r>
              <a:rPr lang="en-US" sz="2800" dirty="0" smtClean="0"/>
              <a:t>Receive your exam certificate </a:t>
            </a:r>
            <a:br>
              <a:rPr lang="en-US" sz="2800" dirty="0" smtClean="0"/>
            </a:br>
            <a:endParaRPr lang="en-US" sz="2800" dirty="0" smtClean="0"/>
          </a:p>
          <a:p>
            <a:pPr marL="457200" indent="-457200">
              <a:buFont typeface="Arial" panose="020B0604020202020204" pitchFamily="34" charset="0"/>
              <a:buChar char="•"/>
            </a:pPr>
            <a:r>
              <a:rPr lang="en-US" sz="2800" dirty="0" smtClean="0"/>
              <a:t>Send an application, your exam certificate, and a $35 fee to the Minnesota Department of Health.</a:t>
            </a:r>
          </a:p>
          <a:p>
            <a:endParaRPr lang="en-US" sz="2000" dirty="0"/>
          </a:p>
        </p:txBody>
      </p:sp>
    </p:spTree>
    <p:extLst>
      <p:ext uri="{BB962C8B-B14F-4D97-AF65-F5344CB8AC3E}">
        <p14:creationId xmlns:p14="http://schemas.microsoft.com/office/powerpoint/2010/main" val="174745556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1387558" y="2438473"/>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200" dirty="0" smtClean="0"/>
              <a:t>Questions?</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163</a:t>
            </a:fld>
            <a:endParaRPr lang="en-US"/>
          </a:p>
        </p:txBody>
      </p:sp>
    </p:spTree>
    <p:extLst>
      <p:ext uri="{BB962C8B-B14F-4D97-AF65-F5344CB8AC3E}">
        <p14:creationId xmlns:p14="http://schemas.microsoft.com/office/powerpoint/2010/main" val="16911661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1387558" y="2438473"/>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164</a:t>
            </a:fld>
            <a:endParaRPr lang="en-US"/>
          </a:p>
        </p:txBody>
      </p:sp>
    </p:spTree>
    <p:extLst>
      <p:ext uri="{BB962C8B-B14F-4D97-AF65-F5344CB8AC3E}">
        <p14:creationId xmlns:p14="http://schemas.microsoft.com/office/powerpoint/2010/main" val="31848807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Okay,</a:t>
            </a:r>
            <a:r>
              <a:rPr kumimoji="0" lang="en-US" sz="4800" b="0" i="0" u="none" strike="noStrike" kern="0" cap="none" spc="0" normalizeH="0" noProof="0" dirty="0" smtClean="0">
                <a:ln>
                  <a:noFill/>
                </a:ln>
                <a:solidFill>
                  <a:srgbClr val="000000"/>
                </a:solidFill>
                <a:effectLst/>
                <a:uLnTx/>
                <a:uFillTx/>
                <a:latin typeface="Arial"/>
                <a:cs typeface="Arial"/>
                <a:sym typeface="Arial"/>
              </a:rPr>
              <a:t> how do I get a license?</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165</a:t>
            </a:fld>
            <a:endParaRPr lang="en-US"/>
          </a:p>
        </p:txBody>
      </p:sp>
    </p:spTree>
    <p:extLst>
      <p:ext uri="{BB962C8B-B14F-4D97-AF65-F5344CB8AC3E}">
        <p14:creationId xmlns:p14="http://schemas.microsoft.com/office/powerpoint/2010/main" val="13103204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166</a:t>
            </a:fld>
            <a:endParaRPr lang="en-US"/>
          </a:p>
        </p:txBody>
      </p:sp>
    </p:spTree>
    <p:extLst>
      <p:ext uri="{BB962C8B-B14F-4D97-AF65-F5344CB8AC3E}">
        <p14:creationId xmlns:p14="http://schemas.microsoft.com/office/powerpoint/2010/main" val="3680566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8809" y="722316"/>
            <a:ext cx="700548"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a:t>
            </a:r>
          </a:p>
        </p:txBody>
      </p:sp>
      <p:sp>
        <p:nvSpPr>
          <p:cNvPr id="4" name="TextBox 3"/>
          <p:cNvSpPr txBox="1"/>
          <p:nvPr/>
        </p:nvSpPr>
        <p:spPr>
          <a:xfrm>
            <a:off x="5422603" y="719414"/>
            <a:ext cx="1791929" cy="6463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Health</a:t>
            </a:r>
          </a:p>
        </p:txBody>
      </p:sp>
      <p:cxnSp>
        <p:nvCxnSpPr>
          <p:cNvPr id="5" name="Straight Connector 4"/>
          <p:cNvCxnSpPr/>
          <p:nvPr/>
        </p:nvCxnSpPr>
        <p:spPr>
          <a:xfrm>
            <a:off x="4453219" y="787154"/>
            <a:ext cx="0" cy="5312563"/>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6" name="Straight Connector 5"/>
          <p:cNvCxnSpPr/>
          <p:nvPr/>
        </p:nvCxnSpPr>
        <p:spPr>
          <a:xfrm>
            <a:off x="1811884" y="1469739"/>
            <a:ext cx="5511993"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7" name="TextBox 6"/>
          <p:cNvSpPr txBox="1"/>
          <p:nvPr/>
        </p:nvSpPr>
        <p:spPr>
          <a:xfrm>
            <a:off x="1872296" y="1660124"/>
            <a:ext cx="2013155"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Product Sales</a:t>
            </a:r>
          </a:p>
        </p:txBody>
      </p:sp>
      <p:sp>
        <p:nvSpPr>
          <p:cNvPr id="8" name="TextBox 7"/>
          <p:cNvSpPr txBox="1"/>
          <p:nvPr/>
        </p:nvSpPr>
        <p:spPr>
          <a:xfrm>
            <a:off x="1374659" y="5545719"/>
            <a:ext cx="2374490"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28A</a:t>
            </a:r>
          </a:p>
        </p:txBody>
      </p:sp>
      <p:sp>
        <p:nvSpPr>
          <p:cNvPr id="9" name="TextBox 8"/>
          <p:cNvSpPr txBox="1"/>
          <p:nvPr/>
        </p:nvSpPr>
        <p:spPr>
          <a:xfrm>
            <a:off x="4953542" y="1739328"/>
            <a:ext cx="3080823" cy="92333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Food &amp; Beverage Service  </a:t>
            </a:r>
            <a:endPar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p:cNvSpPr txBox="1"/>
          <p:nvPr/>
        </p:nvSpPr>
        <p:spPr>
          <a:xfrm>
            <a:off x="5157290" y="5361053"/>
            <a:ext cx="2651023" cy="7386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a:t>
            </a:r>
            <a:r>
              <a:rPr kumimoji="0" lang="en-US" sz="21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157</a:t>
            </a:r>
            <a:endPar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988" y="2801979"/>
            <a:ext cx="3215814" cy="2059952"/>
          </a:xfrm>
          <a:prstGeom prst="rect">
            <a:avLst/>
          </a:prstGeom>
        </p:spPr>
      </p:pic>
      <p:sp>
        <p:nvSpPr>
          <p:cNvPr id="12" name="TextBox 11"/>
          <p:cNvSpPr txBox="1"/>
          <p:nvPr/>
        </p:nvSpPr>
        <p:spPr>
          <a:xfrm>
            <a:off x="4987264" y="4892702"/>
            <a:ext cx="30133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smtClean="0">
                <a:ln>
                  <a:noFill/>
                </a:ln>
                <a:solidFill>
                  <a:srgbClr val="000000"/>
                </a:solidFill>
                <a:effectLst/>
                <a:uLnTx/>
                <a:uFillTx/>
                <a:latin typeface="Arial"/>
                <a:cs typeface="Arial"/>
                <a:sym typeface="Arial"/>
              </a:rPr>
              <a:t>The Wallpaper Co</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891" y="2811267"/>
            <a:ext cx="2721836" cy="2041377"/>
          </a:xfrm>
          <a:prstGeom prst="rect">
            <a:avLst/>
          </a:prstGeom>
        </p:spPr>
      </p:pic>
      <p:sp>
        <p:nvSpPr>
          <p:cNvPr id="14" name="TextBox 13"/>
          <p:cNvSpPr txBox="1"/>
          <p:nvPr/>
        </p:nvSpPr>
        <p:spPr>
          <a:xfrm>
            <a:off x="1013525" y="4923225"/>
            <a:ext cx="2495326" cy="3144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smtClean="0">
                <a:ln>
                  <a:noFill/>
                </a:ln>
                <a:solidFill>
                  <a:srgbClr val="000000"/>
                </a:solidFill>
                <a:effectLst/>
                <a:uLnTx/>
                <a:uFillTx/>
                <a:latin typeface="Arial"/>
                <a:cs typeface="Arial"/>
                <a:sym typeface="Arial"/>
              </a:rPr>
              <a:t>Wikipedia Commons</a:t>
            </a:r>
            <a:endParaRPr kumimoji="0" lang="en-US" sz="1400" b="0" i="1" u="none" strike="noStrike" kern="0" cap="none" spc="0" normalizeH="0" baseline="0" noProof="0" dirty="0">
              <a:ln>
                <a:noFill/>
              </a:ln>
              <a:solidFill>
                <a:srgbClr val="000000"/>
              </a:solidFill>
              <a:effectLst/>
              <a:uLnTx/>
              <a:uFillTx/>
              <a:latin typeface="Arial"/>
              <a:cs typeface="Arial"/>
              <a:sym typeface="Arial"/>
            </a:endParaRPr>
          </a:p>
        </p:txBody>
      </p:sp>
      <p:sp>
        <p:nvSpPr>
          <p:cNvPr id="11" name="Slide Number Placeholder 10"/>
          <p:cNvSpPr>
            <a:spLocks noGrp="1"/>
          </p:cNvSpPr>
          <p:nvPr>
            <p:ph type="sldNum" sz="quarter" idx="12"/>
          </p:nvPr>
        </p:nvSpPr>
        <p:spPr/>
        <p:txBody>
          <a:bodyPr/>
          <a:lstStyle/>
          <a:p>
            <a:fld id="{17027A44-B6BB-4D2B-A1F4-772C488F13DE}" type="slidenum">
              <a:rPr lang="en-US" smtClean="0"/>
              <a:t>167</a:t>
            </a:fld>
            <a:endParaRPr lang="en-US"/>
          </a:p>
        </p:txBody>
      </p:sp>
    </p:spTree>
    <p:extLst>
      <p:ext uri="{BB962C8B-B14F-4D97-AF65-F5344CB8AC3E}">
        <p14:creationId xmlns:p14="http://schemas.microsoft.com/office/powerpoint/2010/main" val="90155005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p:cNvSpPr txBox="1"/>
          <p:nvPr/>
        </p:nvSpPr>
        <p:spPr>
          <a:xfrm>
            <a:off x="842246" y="2585211"/>
            <a:ext cx="6113206" cy="36933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Food manufacturing: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processing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of raw ingredients into packaged foods such as jars of pickles, frozen pizzas, boxes of cereal, cartons of milk</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Food Processing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168</a:t>
            </a:fld>
            <a:endParaRPr lang="en-US"/>
          </a:p>
        </p:txBody>
      </p:sp>
    </p:spTree>
    <p:extLst>
      <p:ext uri="{BB962C8B-B14F-4D97-AF65-F5344CB8AC3E}">
        <p14:creationId xmlns:p14="http://schemas.microsoft.com/office/powerpoint/2010/main" val="365113541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Product Sales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9507" y="2727185"/>
            <a:ext cx="6113206" cy="327782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Food handling: </a:t>
            </a: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Buying </a:t>
            </a: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and selling of packaged food </a:t>
            </a: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products, bakery products, bulk food in dispensers, raw meats, </a:t>
            </a: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or whole, raw fruits &amp; veggies</a:t>
            </a:r>
          </a:p>
          <a:p>
            <a:pPr marL="0" marR="0" lvl="0" indent="0" algn="l" defTabSz="3429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169</a:t>
            </a:fld>
            <a:endParaRPr lang="en-US"/>
          </a:p>
        </p:txBody>
      </p:sp>
    </p:spTree>
    <p:extLst>
      <p:ext uri="{BB962C8B-B14F-4D97-AF65-F5344CB8AC3E}">
        <p14:creationId xmlns:p14="http://schemas.microsoft.com/office/powerpoint/2010/main" val="8402193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1"/>
            <a:ext cx="9144000" cy="6858000"/>
          </a:xfrm>
          <a:prstGeom prst="rect">
            <a:avLst/>
          </a:prstGeom>
          <a:noFill/>
          <a:ln w="19050">
            <a:solidFill>
              <a:schemeClr val="accent6">
                <a:lumMod val="50000"/>
              </a:schemeClr>
            </a:solid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6985435" y="-216309"/>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Other Products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What_is_Raw_Milk.pdf - Adobe Acrobat Pro DC"/>
          <p:cNvPicPr>
            <a:picLocks noChangeAspect="1"/>
          </p:cNvPicPr>
          <p:nvPr/>
        </p:nvPicPr>
        <p:blipFill rotWithShape="1">
          <a:blip r:embed="rId5">
            <a:extLst>
              <a:ext uri="{28A0092B-C50C-407E-A947-70E740481C1C}">
                <a14:useLocalDpi xmlns:a14="http://schemas.microsoft.com/office/drawing/2010/main" val="0"/>
              </a:ext>
            </a:extLst>
          </a:blip>
          <a:srcRect l="15483" t="35266" r="49198" b="38326"/>
          <a:stretch/>
        </p:blipFill>
        <p:spPr>
          <a:xfrm>
            <a:off x="687483" y="1999990"/>
            <a:ext cx="2965450" cy="1189701"/>
          </a:xfrm>
          <a:prstGeom prst="rect">
            <a:avLst/>
          </a:prstGeom>
          <a:ln w="15875">
            <a:solidFill>
              <a:schemeClr val="accent6">
                <a:lumMod val="75000"/>
              </a:schemeClr>
            </a:solidFill>
          </a:ln>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4" name="TextBox 3"/>
          <p:cNvSpPr txBox="1"/>
          <p:nvPr/>
        </p:nvSpPr>
        <p:spPr>
          <a:xfrm>
            <a:off x="598583" y="5658505"/>
            <a:ext cx="5420299" cy="738664"/>
          </a:xfrm>
          <a:prstGeom prst="rect">
            <a:avLst/>
          </a:prstGeom>
          <a:noFill/>
        </p:spPr>
        <p:txBody>
          <a:bodyPr wrap="square" rtlCol="0">
            <a:spAutoFit/>
          </a:bodyPr>
          <a:lstStyle/>
          <a:p>
            <a:pPr lvl="0"/>
            <a:r>
              <a:rPr lang="en-US" dirty="0">
                <a:hlinkClick r:id="rId6"/>
              </a:rPr>
              <a:t>https://</a:t>
            </a:r>
            <a:r>
              <a:rPr lang="en-US" dirty="0" smtClean="0">
                <a:hlinkClick r:id="rId6"/>
              </a:rPr>
              <a:t>www.mda.state.mn.us/food-feed/what-raw-milk</a:t>
            </a:r>
            <a:r>
              <a:rPr lang="en-US" dirty="0" smtClean="0"/>
              <a:t> </a:t>
            </a:r>
            <a:br>
              <a:rPr lang="en-US" dirty="0" smtClean="0"/>
            </a:br>
            <a:endParaRPr lang="en-US"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hlinkClick r:id="rId7"/>
              </a:rPr>
              <a:t>https</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7"/>
              </a:rPr>
              <a:t>://</a:t>
            </a:r>
            <a:r>
              <a:rPr kumimoji="0" lang="en-US" sz="1400" b="0" i="0" u="none" strike="noStrike" kern="0" cap="none" spc="0" normalizeH="0" baseline="0" noProof="0" dirty="0" smtClean="0">
                <a:ln>
                  <a:noFill/>
                </a:ln>
                <a:solidFill>
                  <a:srgbClr val="000000"/>
                </a:solidFill>
                <a:effectLst/>
                <a:uLnTx/>
                <a:uFillTx/>
                <a:latin typeface="Arial"/>
                <a:cs typeface="Arial"/>
                <a:sym typeface="Arial"/>
                <a:hlinkClick r:id="rId7"/>
              </a:rPr>
              <a:t>www.mda.state.mn.us/food-feed/pet-food-program</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Pet Food Program | Minnesota Department of Agriculture - Mozilla Firefox"/>
          <p:cNvPicPr>
            <a:picLocks noChangeAspect="1"/>
          </p:cNvPicPr>
          <p:nvPr/>
        </p:nvPicPr>
        <p:blipFill rotWithShape="1">
          <a:blip r:embed="rId8">
            <a:extLst>
              <a:ext uri="{28A0092B-C50C-407E-A947-70E740481C1C}">
                <a14:useLocalDpi xmlns:a14="http://schemas.microsoft.com/office/drawing/2010/main" val="0"/>
              </a:ext>
            </a:extLst>
          </a:blip>
          <a:srcRect l="1111" t="30288" r="60973" b="49482"/>
          <a:stretch/>
        </p:blipFill>
        <p:spPr>
          <a:xfrm>
            <a:off x="2912631" y="3189691"/>
            <a:ext cx="3467100" cy="992592"/>
          </a:xfrm>
          <a:prstGeom prst="rect">
            <a:avLst/>
          </a:prstGeom>
        </p:spPr>
      </p:pic>
      <p:pic>
        <p:nvPicPr>
          <p:cNvPr id="6" name="Picture 5" descr="Pet Food Program | Minnesota Department of Agriculture - Mozilla Firefox"/>
          <p:cNvPicPr>
            <a:picLocks noChangeAspect="1"/>
          </p:cNvPicPr>
          <p:nvPr/>
        </p:nvPicPr>
        <p:blipFill rotWithShape="1">
          <a:blip r:embed="rId8">
            <a:extLst>
              <a:ext uri="{28A0092B-C50C-407E-A947-70E740481C1C}">
                <a14:useLocalDpi xmlns:a14="http://schemas.microsoft.com/office/drawing/2010/main" val="0"/>
              </a:ext>
            </a:extLst>
          </a:blip>
          <a:srcRect l="37778" t="60872" r="37917" b="21526"/>
          <a:stretch/>
        </p:blipFill>
        <p:spPr>
          <a:xfrm>
            <a:off x="2912631" y="4178393"/>
            <a:ext cx="3453025" cy="1341747"/>
          </a:xfrm>
          <a:prstGeom prst="rect">
            <a:avLst/>
          </a:prstGeom>
        </p:spPr>
      </p:pic>
    </p:spTree>
    <p:extLst>
      <p:ext uri="{BB962C8B-B14F-4D97-AF65-F5344CB8AC3E}">
        <p14:creationId xmlns:p14="http://schemas.microsoft.com/office/powerpoint/2010/main" val="257589141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Product Sales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30951" y="2794293"/>
            <a:ext cx="5220929" cy="203132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Farmers’ sales of their own farm products</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170</a:t>
            </a:fld>
            <a:endParaRPr lang="en-US"/>
          </a:p>
        </p:txBody>
      </p:sp>
    </p:spTree>
    <p:extLst>
      <p:ext uri="{BB962C8B-B14F-4D97-AF65-F5344CB8AC3E}">
        <p14:creationId xmlns:p14="http://schemas.microsoft.com/office/powerpoint/2010/main" val="362383947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304616"/>
            <a:ext cx="5162744"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Other Commercial   </a:t>
            </a:r>
            <a:b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Food Activities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flipV="1">
            <a:off x="1349568" y="2575932"/>
            <a:ext cx="4783603" cy="92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28433" y="2727185"/>
            <a:ext cx="6113206" cy="244682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Other food things that don’t fall under the jurisdiction of the Minnesota Department of Health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(example: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meat slaughter &amp;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processing)</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171</a:t>
            </a:fld>
            <a:endParaRPr lang="en-US"/>
          </a:p>
        </p:txBody>
      </p:sp>
    </p:spTree>
    <p:extLst>
      <p:ext uri="{BB962C8B-B14F-4D97-AF65-F5344CB8AC3E}">
        <p14:creationId xmlns:p14="http://schemas.microsoft.com/office/powerpoint/2010/main" val="60626110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TextBox 9"/>
          <p:cNvSpPr txBox="1"/>
          <p:nvPr/>
        </p:nvSpPr>
        <p:spPr>
          <a:xfrm>
            <a:off x="1427547" y="2890982"/>
            <a:ext cx="4557251" cy="14773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Food and beverage service: preparing and serving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foods to individuals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TextBox 10"/>
          <p:cNvSpPr txBox="1"/>
          <p:nvPr/>
        </p:nvSpPr>
        <p:spPr>
          <a:xfrm>
            <a:off x="1010884" y="1893307"/>
            <a:ext cx="5390579"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MN Department of Health</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172</a:t>
            </a:fld>
            <a:endParaRPr lang="en-US"/>
          </a:p>
        </p:txBody>
      </p:sp>
    </p:spTree>
    <p:extLst>
      <p:ext uri="{BB962C8B-B14F-4D97-AF65-F5344CB8AC3E}">
        <p14:creationId xmlns:p14="http://schemas.microsoft.com/office/powerpoint/2010/main" val="423674934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34116" y="2125390"/>
            <a:ext cx="1791929" cy="6463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Health</a:t>
            </a:r>
          </a:p>
        </p:txBody>
      </p:sp>
      <p:cxnSp>
        <p:nvCxnSpPr>
          <p:cNvPr id="5" name="Straight Connector 4"/>
          <p:cNvCxnSpPr/>
          <p:nvPr/>
        </p:nvCxnSpPr>
        <p:spPr>
          <a:xfrm>
            <a:off x="4497824" y="2008492"/>
            <a:ext cx="0" cy="3276413"/>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6" name="Straight Connector 5"/>
          <p:cNvCxnSpPr/>
          <p:nvPr/>
        </p:nvCxnSpPr>
        <p:spPr>
          <a:xfrm flipV="1">
            <a:off x="5168443" y="2847194"/>
            <a:ext cx="2157602" cy="18669"/>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9" name="TextBox 8"/>
          <p:cNvSpPr txBox="1"/>
          <p:nvPr/>
        </p:nvSpPr>
        <p:spPr>
          <a:xfrm>
            <a:off x="5168443" y="3289903"/>
            <a:ext cx="1817456" cy="133882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Food &amp; Beverage Service</a:t>
            </a:r>
            <a:endPar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p:cNvSpPr txBox="1"/>
          <p:nvPr/>
        </p:nvSpPr>
        <p:spPr>
          <a:xfrm>
            <a:off x="5168443" y="4852148"/>
            <a:ext cx="2651023" cy="7386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157</a:t>
            </a:r>
          </a:p>
        </p:txBody>
      </p:sp>
      <p:sp>
        <p:nvSpPr>
          <p:cNvPr id="3" name="Oval 2"/>
          <p:cNvSpPr/>
          <p:nvPr/>
        </p:nvSpPr>
        <p:spPr>
          <a:xfrm>
            <a:off x="4461170" y="1353324"/>
            <a:ext cx="3937820" cy="4586748"/>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878" y="1841809"/>
            <a:ext cx="2570422" cy="334024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173</a:t>
            </a:fld>
            <a:endParaRPr lang="en-US"/>
          </a:p>
        </p:txBody>
      </p:sp>
      <p:sp>
        <p:nvSpPr>
          <p:cNvPr id="11" name="Google Shape;388;p44"/>
          <p:cNvSpPr txBox="1"/>
          <p:nvPr/>
        </p:nvSpPr>
        <p:spPr>
          <a:xfrm>
            <a:off x="436449" y="549174"/>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3551294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549174"/>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124665" y="1602894"/>
            <a:ext cx="6802244" cy="411734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6000" b="0" i="0" u="none" strike="noStrike" kern="0" cap="none" spc="0" normalizeH="0" baseline="0" noProof="0" smtClean="0">
              <a:ln>
                <a:noFill/>
              </a:ln>
              <a:solidFill>
                <a:srgbClr val="000000"/>
              </a:solidFill>
              <a:effectLst/>
              <a:uLnTx/>
              <a:uFillTx/>
              <a:latin typeface="Arial"/>
              <a:sym typeface="Constantia"/>
            </a:endParaRP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Physical Location </a:t>
            </a: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51% Rule</a:t>
            </a:r>
            <a:endParaRPr kumimoji="0" lang="en-US" sz="6000" b="0" i="0" u="none"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174</a:t>
            </a:fld>
            <a:endParaRPr lang="en-US"/>
          </a:p>
        </p:txBody>
      </p:sp>
    </p:spTree>
    <p:extLst>
      <p:ext uri="{BB962C8B-B14F-4D97-AF65-F5344CB8AC3E}">
        <p14:creationId xmlns:p14="http://schemas.microsoft.com/office/powerpoint/2010/main" val="2699170683"/>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Content Placeholder 2"/>
          <p:cNvSpPr txBox="1">
            <a:spLocks/>
          </p:cNvSpPr>
          <p:nvPr/>
        </p:nvSpPr>
        <p:spPr>
          <a:xfrm>
            <a:off x="457200" y="1382751"/>
            <a:ext cx="6635750" cy="4493942"/>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dirty="0" smtClean="0">
                <a:ln>
                  <a:noFill/>
                </a:ln>
                <a:solidFill>
                  <a:srgbClr val="000000"/>
                </a:solidFill>
                <a:effectLst/>
                <a:uLnTx/>
                <a:uFillTx/>
                <a:latin typeface="Arial"/>
                <a:sym typeface="Constantia"/>
              </a:rPr>
              <a:t>Physical Location:</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 </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1 food license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(either Ag or Health)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per location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per legal entity</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175</a:t>
            </a:fld>
            <a:endParaRPr lang="en-US"/>
          </a:p>
        </p:txBody>
      </p:sp>
    </p:spTree>
    <p:extLst>
      <p:ext uri="{BB962C8B-B14F-4D97-AF65-F5344CB8AC3E}">
        <p14:creationId xmlns:p14="http://schemas.microsoft.com/office/powerpoint/2010/main" val="383244839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395287" y="1616928"/>
            <a:ext cx="6378498" cy="3849719"/>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51% Rule:</a:t>
            </a:r>
            <a:br>
              <a:rPr kumimoji="0" lang="en-US" sz="6000" b="0" i="0" u="none" strike="noStrike" kern="0" cap="none" spc="0" normalizeH="0" baseline="0" noProof="0" smtClean="0">
                <a:ln>
                  <a:noFill/>
                </a:ln>
                <a:solidFill>
                  <a:srgbClr val="000000"/>
                </a:solidFill>
                <a:effectLst/>
                <a:uLnTx/>
                <a:uFillTx/>
                <a:latin typeface="Arial"/>
                <a:sym typeface="Constantia"/>
              </a:rPr>
            </a:br>
            <a:r>
              <a:rPr kumimoji="0" lang="en-US" sz="6000" b="0" i="0" u="none" strike="noStrike" kern="0" cap="none" spc="0" normalizeH="0" baseline="0" noProof="0" smtClean="0">
                <a:ln>
                  <a:noFill/>
                </a:ln>
                <a:solidFill>
                  <a:srgbClr val="000000"/>
                </a:solidFill>
                <a:effectLst/>
                <a:uLnTx/>
                <a:uFillTx/>
                <a:latin typeface="Arial"/>
                <a:sym typeface="Constantia"/>
              </a:rPr>
              <a:t/>
            </a:r>
            <a:br>
              <a:rPr kumimoji="0" lang="en-US" sz="6000" b="0" i="0" u="none" strike="noStrike" kern="0" cap="none" spc="0" normalizeH="0" baseline="0" noProof="0" smtClean="0">
                <a:ln>
                  <a:noFill/>
                </a:ln>
                <a:solidFill>
                  <a:srgbClr val="000000"/>
                </a:solidFill>
                <a:effectLst/>
                <a:uLnTx/>
                <a:uFillTx/>
                <a:latin typeface="Arial"/>
                <a:sym typeface="Constantia"/>
              </a:rPr>
            </a:br>
            <a:r>
              <a:rPr kumimoji="0" lang="en-US" sz="6000" b="0" i="0" u="none" strike="noStrike" kern="0" cap="none" spc="0" normalizeH="0" baseline="0" noProof="0" smtClean="0">
                <a:ln>
                  <a:noFill/>
                </a:ln>
                <a:solidFill>
                  <a:srgbClr val="000000"/>
                </a:solidFill>
                <a:effectLst/>
                <a:uLnTx/>
                <a:uFillTx/>
                <a:latin typeface="Arial"/>
                <a:sym typeface="Constantia"/>
              </a:rPr>
              <a:t>The majority of dollar sales at a location determines the license type</a:t>
            </a:r>
            <a:endParaRPr kumimoji="0" lang="en-US" sz="6000" b="0" i="0" u="none"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176</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259428783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395287" y="1616928"/>
            <a:ext cx="6378498" cy="3849719"/>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dirty="0" smtClean="0">
                <a:ln>
                  <a:noFill/>
                </a:ln>
                <a:solidFill>
                  <a:srgbClr val="000000"/>
                </a:solidFill>
                <a:effectLst/>
                <a:uLnTx/>
                <a:uFillTx/>
                <a:latin typeface="Arial"/>
                <a:sym typeface="Constantia"/>
              </a:rPr>
              <a:t>51% Rule:</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Applies to </a:t>
            </a:r>
            <a:r>
              <a:rPr kumimoji="0" lang="en-US" sz="6000" b="0" i="0" u="sng" strike="noStrike" kern="0" cap="none" spc="0" normalizeH="0" baseline="0" noProof="0" dirty="0" smtClean="0">
                <a:ln>
                  <a:noFill/>
                </a:ln>
                <a:solidFill>
                  <a:srgbClr val="000000"/>
                </a:solidFill>
                <a:effectLst/>
                <a:uLnTx/>
                <a:uFillTx/>
                <a:latin typeface="Arial"/>
                <a:sym typeface="Constantia"/>
              </a:rPr>
              <a:t>Licenses</a:t>
            </a:r>
            <a:r>
              <a:rPr kumimoji="0" lang="en-US" sz="6000" b="0" i="0" u="none" strike="noStrike" kern="0" cap="none" spc="0" normalizeH="0" baseline="0" noProof="0" dirty="0" smtClean="0">
                <a:ln>
                  <a:noFill/>
                </a:ln>
                <a:solidFill>
                  <a:srgbClr val="000000"/>
                </a:solidFill>
                <a:effectLst/>
                <a:uLnTx/>
                <a:uFillTx/>
                <a:latin typeface="Arial"/>
                <a:sym typeface="Constantia"/>
              </a:rPr>
              <a:t>, not </a:t>
            </a:r>
            <a:r>
              <a:rPr kumimoji="0" lang="en-US" sz="6000" b="0" i="0" u="sng" strike="noStrike" kern="0" cap="none" spc="0" normalizeH="0" baseline="0" noProof="0" dirty="0" smtClean="0">
                <a:ln>
                  <a:noFill/>
                </a:ln>
                <a:solidFill>
                  <a:srgbClr val="000000"/>
                </a:solidFill>
                <a:effectLst/>
                <a:uLnTx/>
                <a:uFillTx/>
                <a:latin typeface="Arial"/>
                <a:sym typeface="Constantia"/>
              </a:rPr>
              <a:t>Facilities</a:t>
            </a:r>
            <a:r>
              <a:rPr kumimoji="0" lang="en-US" sz="6000" b="0" i="0" u="none" strike="noStrike" kern="0" cap="none" spc="0" normalizeH="0" baseline="0" noProof="0" dirty="0" smtClean="0">
                <a:ln>
                  <a:noFill/>
                </a:ln>
                <a:solidFill>
                  <a:srgbClr val="000000"/>
                </a:solidFill>
                <a:effectLst/>
                <a:uLnTx/>
                <a:uFillTx/>
                <a:latin typeface="Arial"/>
                <a:sym typeface="Constantia"/>
              </a:rPr>
              <a:t> and not </a:t>
            </a:r>
            <a:r>
              <a:rPr kumimoji="0" lang="en-US" sz="6000" b="0" i="0" u="sng" strike="noStrike" kern="0" cap="none" spc="0" normalizeH="0" baseline="0" noProof="0" dirty="0" smtClean="0">
                <a:ln>
                  <a:noFill/>
                </a:ln>
                <a:solidFill>
                  <a:srgbClr val="000000"/>
                </a:solidFill>
                <a:effectLst/>
                <a:uLnTx/>
                <a:uFillTx/>
                <a:latin typeface="Arial"/>
                <a:sym typeface="Constantia"/>
              </a:rPr>
              <a:t>Processes.</a:t>
            </a: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lang="en-US" sz="5100" i="1" dirty="0" smtClean="0">
              <a:solidFill>
                <a:srgbClr val="000000"/>
              </a:solidFill>
              <a:latin typeface="Arial"/>
            </a:endParaRP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lang="en-US" sz="5100" i="1" dirty="0" smtClean="0">
                <a:solidFill>
                  <a:srgbClr val="000000"/>
                </a:solidFill>
                <a:latin typeface="Arial"/>
              </a:rPr>
              <a:t>(You always need the appropriate equipment and process for what you’re doing.)</a:t>
            </a:r>
            <a:endParaRPr kumimoji="0" lang="en-US" sz="5100" b="0" i="1"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177</a:t>
            </a:fld>
            <a:endParaRPr lang="en-US"/>
          </a:p>
        </p:txBody>
      </p:sp>
    </p:spTree>
    <p:extLst>
      <p:ext uri="{BB962C8B-B14F-4D97-AF65-F5344CB8AC3E}">
        <p14:creationId xmlns:p14="http://schemas.microsoft.com/office/powerpoint/2010/main" val="5082822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436449" y="2225972"/>
            <a:ext cx="6725264" cy="175432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Department of Health </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License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Types: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178</a:t>
            </a:fld>
            <a:endParaRPr lang="en-US"/>
          </a:p>
        </p:txBody>
      </p:sp>
    </p:spTree>
    <p:extLst>
      <p:ext uri="{BB962C8B-B14F-4D97-AF65-F5344CB8AC3E}">
        <p14:creationId xmlns:p14="http://schemas.microsoft.com/office/powerpoint/2010/main" val="123440054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395287" y="1237828"/>
            <a:ext cx="7232147" cy="48474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Special Event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Food cart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Seasonal Temporary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Seasonal Permanent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Mobile unit (food truck)</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Food &amp; Beverage Establishment – Category 1, 2, or 3</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157.16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5"/>
              </a:rPr>
              <a:t>https://revisor.mn.gov/statutes/?id=157.16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179</a:t>
            </a:fld>
            <a:endParaRPr lang="en-US"/>
          </a:p>
        </p:txBody>
      </p:sp>
    </p:spTree>
    <p:extLst>
      <p:ext uri="{BB962C8B-B14F-4D97-AF65-F5344CB8AC3E}">
        <p14:creationId xmlns:p14="http://schemas.microsoft.com/office/powerpoint/2010/main" val="383835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15875"/>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700875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FSMA Produce</a:t>
            </a:r>
            <a:r>
              <a:rPr kumimoji="0" lang="en-US" sz="3600" b="0" i="0" u="none" strike="noStrike" kern="0" cap="none" spc="0" normalizeH="0" noProof="0" dirty="0" smtClean="0">
                <a:ln>
                  <a:noFill/>
                </a:ln>
                <a:solidFill>
                  <a:srgbClr val="000000"/>
                </a:solidFill>
                <a:effectLst/>
                <a:uLnTx/>
                <a:uFillTx/>
                <a:latin typeface="Arial"/>
                <a:cs typeface="Arial"/>
                <a:sym typeface="Arial"/>
              </a:rPr>
              <a:t> Safety Rule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a:t>
            </a:fld>
            <a:endParaRPr lang="en-US"/>
          </a:p>
        </p:txBody>
      </p:sp>
      <p:pic>
        <p:nvPicPr>
          <p:cNvPr id="4" name="Picture 3" descr="Growing safe food | UMN Extension - Mozilla Firefox"/>
          <p:cNvPicPr>
            <a:picLocks noChangeAspect="1"/>
          </p:cNvPicPr>
          <p:nvPr/>
        </p:nvPicPr>
        <p:blipFill rotWithShape="1">
          <a:blip r:embed="rId5">
            <a:extLst>
              <a:ext uri="{28A0092B-C50C-407E-A947-70E740481C1C}">
                <a14:useLocalDpi xmlns:a14="http://schemas.microsoft.com/office/drawing/2010/main" val="0"/>
              </a:ext>
            </a:extLst>
          </a:blip>
          <a:srcRect l="278" t="12726" r="59305" b="14020"/>
          <a:stretch/>
        </p:blipFill>
        <p:spPr>
          <a:xfrm>
            <a:off x="367499" y="1864518"/>
            <a:ext cx="3695700" cy="3594100"/>
          </a:xfrm>
          <a:prstGeom prst="rect">
            <a:avLst/>
          </a:prstGeom>
          <a:ln w="25400">
            <a:solidFill>
              <a:srgbClr val="C00000"/>
            </a:solidFill>
          </a:ln>
        </p:spPr>
      </p:pic>
      <p:pic>
        <p:nvPicPr>
          <p:cNvPr id="5" name="Picture 4"/>
          <p:cNvPicPr>
            <a:picLocks noChangeAspect="1"/>
          </p:cNvPicPr>
          <p:nvPr/>
        </p:nvPicPr>
        <p:blipFill>
          <a:blip r:embed="rId6"/>
          <a:stretch>
            <a:fillRect/>
          </a:stretch>
        </p:blipFill>
        <p:spPr>
          <a:xfrm>
            <a:off x="3525837" y="2281250"/>
            <a:ext cx="2981202" cy="2371550"/>
          </a:xfrm>
          <a:prstGeom prst="rect">
            <a:avLst/>
          </a:prstGeom>
        </p:spPr>
      </p:pic>
      <p:pic>
        <p:nvPicPr>
          <p:cNvPr id="8" name="Picture 7"/>
          <p:cNvPicPr>
            <a:picLocks noChangeAspect="1"/>
          </p:cNvPicPr>
          <p:nvPr/>
        </p:nvPicPr>
        <p:blipFill>
          <a:blip r:embed="rId7"/>
          <a:stretch>
            <a:fillRect/>
          </a:stretch>
        </p:blipFill>
        <p:spPr>
          <a:xfrm>
            <a:off x="2240337" y="5151521"/>
            <a:ext cx="3645724" cy="1298561"/>
          </a:xfrm>
          <a:prstGeom prst="rect">
            <a:avLst/>
          </a:prstGeom>
        </p:spPr>
      </p:pic>
    </p:spTree>
    <p:extLst>
      <p:ext uri="{BB962C8B-B14F-4D97-AF65-F5344CB8AC3E}">
        <p14:creationId xmlns:p14="http://schemas.microsoft.com/office/powerpoint/2010/main" val="273432971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Content Placeholder 2"/>
          <p:cNvSpPr txBox="1">
            <a:spLocks/>
          </p:cNvSpPr>
          <p:nvPr/>
        </p:nvSpPr>
        <p:spPr>
          <a:xfrm>
            <a:off x="760672" y="1352424"/>
            <a:ext cx="6311590" cy="4915063"/>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4400" b="0" i="0" u="none" strike="noStrike" kern="0" cap="none" spc="0" normalizeH="0" baseline="0" noProof="0" dirty="0" smtClean="0">
                <a:ln>
                  <a:noFill/>
                </a:ln>
                <a:solidFill>
                  <a:srgbClr val="000000"/>
                </a:solidFill>
                <a:effectLst/>
                <a:uLnTx/>
                <a:uFillTx/>
                <a:latin typeface="+mn-lt"/>
                <a:sym typeface="Constantia"/>
              </a:rPr>
              <a:t>MDA License Types:</a:t>
            </a: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600" b="0" i="0" u="none" strike="noStrike" kern="0" cap="none" spc="0" normalizeH="0" baseline="0" noProof="0" dirty="0" smtClean="0">
                <a:ln>
                  <a:noFill/>
                </a:ln>
                <a:solidFill>
                  <a:srgbClr val="000000"/>
                </a:solidFill>
                <a:effectLst/>
                <a:uLnTx/>
                <a:uFillTx/>
                <a:latin typeface="+mn-lt"/>
                <a:sym typeface="Constantia"/>
              </a:rPr>
              <a:t/>
            </a:r>
            <a:br>
              <a:rPr kumimoji="0" lang="en-US" sz="3600" b="0" i="0" u="none" strike="noStrike" kern="0" cap="none" spc="0" normalizeH="0" baseline="0" noProof="0" dirty="0" smtClean="0">
                <a:ln>
                  <a:noFill/>
                </a:ln>
                <a:solidFill>
                  <a:srgbClr val="000000"/>
                </a:solidFill>
                <a:effectLst/>
                <a:uLnTx/>
                <a:uFillTx/>
                <a:latin typeface="+mn-lt"/>
                <a:sym typeface="Constantia"/>
              </a:rPr>
            </a:br>
            <a:r>
              <a:rPr kumimoji="0" lang="en-US" sz="3200" b="0" i="0" u="none" strike="noStrike" kern="0" cap="none" spc="0" normalizeH="0" baseline="0" noProof="0" dirty="0" smtClean="0">
                <a:ln>
                  <a:noFill/>
                </a:ln>
                <a:solidFill>
                  <a:srgbClr val="000000"/>
                </a:solidFill>
                <a:effectLst/>
                <a:uLnTx/>
                <a:uFillTx/>
                <a:latin typeface="+mn-lt"/>
                <a:sym typeface="Constantia"/>
              </a:rPr>
              <a:t>* Retail Food Handler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Wholesale Food Handler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Wholesale Food </a:t>
            </a:r>
            <a:br>
              <a:rPr kumimoji="0" lang="en-US" sz="3200" b="0" i="0" u="none" strike="noStrike" kern="0" cap="none" spc="0" normalizeH="0" baseline="0" noProof="0" dirty="0" smtClean="0">
                <a:ln>
                  <a:noFill/>
                </a:ln>
                <a:solidFill>
                  <a:srgbClr val="000000"/>
                </a:solidFill>
                <a:effectLst/>
                <a:uLnTx/>
                <a:uFillTx/>
                <a:latin typeface="+mn-lt"/>
                <a:sym typeface="Constantia"/>
              </a:rPr>
            </a:br>
            <a:r>
              <a:rPr kumimoji="0" lang="en-US" sz="3200" b="0" i="0" u="none" strike="noStrike" kern="0" cap="none" spc="0" normalizeH="0" baseline="0" noProof="0" dirty="0" smtClean="0">
                <a:ln>
                  <a:noFill/>
                </a:ln>
                <a:solidFill>
                  <a:srgbClr val="000000"/>
                </a:solidFill>
                <a:effectLst/>
                <a:uLnTx/>
                <a:uFillTx/>
                <a:latin typeface="+mn-lt"/>
                <a:sym typeface="Constantia"/>
              </a:rPr>
              <a:t>   Manufacturer/Processor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Food Broker</a:t>
            </a:r>
            <a:endParaRPr kumimoji="0" lang="en-US" sz="3200" b="0" i="0" u="none" strike="noStrike" kern="0" cap="none" spc="0" normalizeH="0" baseline="0" noProof="0" dirty="0">
              <a:ln>
                <a:noFill/>
              </a:ln>
              <a:solidFill>
                <a:srgbClr val="000000"/>
              </a:solidFill>
              <a:effectLst/>
              <a:uLnTx/>
              <a:uFillTx/>
              <a:latin typeface="+mn-lt"/>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180</a:t>
            </a:fld>
            <a:endParaRPr lang="en-US"/>
          </a:p>
        </p:txBody>
      </p:sp>
    </p:spTree>
    <p:extLst>
      <p:ext uri="{BB962C8B-B14F-4D97-AF65-F5344CB8AC3E}">
        <p14:creationId xmlns:p14="http://schemas.microsoft.com/office/powerpoint/2010/main" val="198039418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074027"/>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What do MDH licenses cost?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Special Event Food Stand: $55/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Seasonal or Mobile: $85/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Food Establishment: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Annual base fee: $165/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a</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dditional $110 to $385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depending on risk category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181</a:t>
            </a:fld>
            <a:endParaRPr lang="en-US"/>
          </a:p>
        </p:txBody>
      </p:sp>
    </p:spTree>
    <p:extLst>
      <p:ext uri="{BB962C8B-B14F-4D97-AF65-F5344CB8AC3E}">
        <p14:creationId xmlns:p14="http://schemas.microsoft.com/office/powerpoint/2010/main" val="427374257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Additional one-time cost for Plan Review for </a:t>
            </a:r>
            <a:r>
              <a:rPr kumimoji="0" lang="en-US" sz="3200" b="0" i="0" u="sng" strike="noStrike" kern="0" cap="none" spc="0" normalizeH="0" baseline="0" noProof="0" dirty="0" smtClean="0">
                <a:ln>
                  <a:noFill/>
                </a:ln>
                <a:solidFill>
                  <a:srgbClr val="000000"/>
                </a:solidFill>
                <a:effectLst/>
                <a:uLnTx/>
                <a:uFillTx/>
                <a:latin typeface="Arial"/>
                <a:cs typeface="Arial"/>
                <a:sym typeface="Arial"/>
              </a:rPr>
              <a:t>retail</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licenses.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MDH Plan Review fee: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Not required for Special Event Food Stand</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$250 to $500 for other license types, depending on risk</a:t>
            </a:r>
            <a:r>
              <a:rPr kumimoji="0" lang="en-US" sz="2400" b="0" i="0" u="none" strike="noStrike" kern="0" cap="none" spc="0" normalizeH="0" noProof="0" dirty="0" smtClean="0">
                <a:ln>
                  <a:noFill/>
                </a:ln>
                <a:solidFill>
                  <a:srgbClr val="000000"/>
                </a:solidFill>
                <a:effectLst/>
                <a:uLnTx/>
                <a:uFillTx/>
                <a:latin typeface="Arial"/>
                <a:cs typeface="Arial"/>
                <a:sym typeface="Arial"/>
              </a:rPr>
              <a:t> category</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182</a:t>
            </a:fld>
            <a:endParaRPr lang="en-US"/>
          </a:p>
        </p:txBody>
      </p:sp>
    </p:spTree>
    <p:extLst>
      <p:ext uri="{BB962C8B-B14F-4D97-AF65-F5344CB8AC3E}">
        <p14:creationId xmlns:p14="http://schemas.microsoft.com/office/powerpoint/2010/main" val="160753077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612020"/>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What do MDA licenses cost?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Retail Food Handler: $77/</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Wholesale Food Handler: $57/</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800" b="0" i="0" u="none" strike="noStrike" kern="0" cap="none" spc="0" normalizeH="0" baseline="0" noProof="0" dirty="0" smtClean="0">
                <a:ln>
                  <a:noFill/>
                </a:ln>
                <a:solidFill>
                  <a:srgbClr val="000000"/>
                </a:solidFill>
                <a:effectLst/>
                <a:uLnTx/>
                <a:uFillTx/>
                <a:latin typeface="Arial"/>
                <a:cs typeface="Arial"/>
                <a:sym typeface="Arial"/>
              </a:rPr>
            </a:b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8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(These are the lowest rates. Fees increase as annual revenue increases.)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183</a:t>
            </a:fld>
            <a:endParaRPr lang="en-US"/>
          </a:p>
        </p:txBody>
      </p:sp>
    </p:spTree>
    <p:extLst>
      <p:ext uri="{BB962C8B-B14F-4D97-AF65-F5344CB8AC3E}">
        <p14:creationId xmlns:p14="http://schemas.microsoft.com/office/powerpoint/2010/main" val="297439994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Additional one-time cost for Plan Review for </a:t>
            </a:r>
            <a:r>
              <a:rPr kumimoji="0" lang="en-US" sz="3200" b="0" i="0" u="sng" strike="noStrike" kern="0" cap="none" spc="0" normalizeH="0" baseline="0" noProof="0" dirty="0" smtClean="0">
                <a:ln>
                  <a:noFill/>
                </a:ln>
                <a:solidFill>
                  <a:srgbClr val="000000"/>
                </a:solidFill>
                <a:effectLst/>
                <a:uLnTx/>
                <a:uFillTx/>
                <a:latin typeface="Arial"/>
                <a:cs typeface="Arial"/>
                <a:sym typeface="Arial"/>
              </a:rPr>
              <a:t>retail</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licenses.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smtClean="0">
              <a:ln>
                <a:noFill/>
              </a:ln>
              <a:solidFill>
                <a:srgbClr val="000000"/>
              </a:solidFill>
              <a:effectLst/>
              <a:uLnTx/>
              <a:uFillTx/>
              <a:latin typeface="Arial"/>
              <a:cs typeface="Arial"/>
              <a:sym typeface="Arial"/>
            </a:endParaRPr>
          </a:p>
          <a:p>
            <a:pPr lvl="0">
              <a:defRPr/>
            </a:pPr>
            <a:r>
              <a:rPr lang="en-US" sz="2800" dirty="0"/>
              <a:t>MDA Plan Review fee: $200 to $425, based on </a:t>
            </a:r>
            <a:r>
              <a:rPr lang="en-US" sz="2800" dirty="0" smtClean="0"/>
              <a:t>square </a:t>
            </a:r>
            <a:r>
              <a:rPr lang="en-US" sz="2800" dirty="0"/>
              <a:t>footage</a:t>
            </a:r>
            <a:endParaRPr kumimoji="0" sz="2800" b="0" i="0" u="none" strike="noStrike" kern="0" cap="none" spc="0" normalizeH="0" baseline="0" noProof="0" dirty="0">
              <a:ln>
                <a:noFill/>
              </a:ln>
              <a:solidFill>
                <a:srgbClr val="000000"/>
              </a:solidFill>
              <a:effectLst/>
              <a:uLnTx/>
              <a:uFillTx/>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184</a:t>
            </a:fld>
            <a:endParaRPr lang="en-US"/>
          </a:p>
        </p:txBody>
      </p:sp>
    </p:spTree>
    <p:extLst>
      <p:ext uri="{BB962C8B-B14F-4D97-AF65-F5344CB8AC3E}">
        <p14:creationId xmlns:p14="http://schemas.microsoft.com/office/powerpoint/2010/main" val="99343724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185</a:t>
            </a:fld>
            <a:endParaRPr lang="en-US"/>
          </a:p>
        </p:txBody>
      </p:sp>
    </p:spTree>
    <p:extLst>
      <p:ext uri="{BB962C8B-B14F-4D97-AF65-F5344CB8AC3E}">
        <p14:creationId xmlns:p14="http://schemas.microsoft.com/office/powerpoint/2010/main" val="10716841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872138" y="1042215"/>
            <a:ext cx="6615125" cy="347898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Getting Stuck in the Food Licensing System</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186</a:t>
            </a:fld>
            <a:endParaRPr lang="en-US"/>
          </a:p>
        </p:txBody>
      </p:sp>
    </p:spTree>
    <p:extLst>
      <p:ext uri="{BB962C8B-B14F-4D97-AF65-F5344CB8AC3E}">
        <p14:creationId xmlns:p14="http://schemas.microsoft.com/office/powerpoint/2010/main" val="98601618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18" name="TextBox 17"/>
          <p:cNvSpPr txBox="1"/>
          <p:nvPr/>
        </p:nvSpPr>
        <p:spPr>
          <a:xfrm>
            <a:off x="688258" y="3464909"/>
            <a:ext cx="181896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Product </a:t>
            </a:r>
            <a:b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Sales</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8"/>
          <p:cNvSpPr txBox="1"/>
          <p:nvPr/>
        </p:nvSpPr>
        <p:spPr>
          <a:xfrm>
            <a:off x="6508955" y="3110905"/>
            <a:ext cx="24232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Food &amp; Beverage Service</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65231"/>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TextBox 21"/>
          <p:cNvSpPr txBox="1"/>
          <p:nvPr/>
        </p:nvSpPr>
        <p:spPr>
          <a:xfrm>
            <a:off x="3331346" y="6196227"/>
            <a:ext cx="24884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Arial"/>
                <a:sym typeface="Arial"/>
              </a:rPr>
              <a:t>Local Food System</a:t>
            </a:r>
            <a:endParaRPr kumimoji="0" lang="en-US"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TextBox 9"/>
          <p:cNvSpPr txBox="1"/>
          <p:nvPr/>
        </p:nvSpPr>
        <p:spPr>
          <a:xfrm>
            <a:off x="961317" y="1896111"/>
            <a:ext cx="14846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TextBox 14"/>
          <p:cNvSpPr txBox="1"/>
          <p:nvPr/>
        </p:nvSpPr>
        <p:spPr>
          <a:xfrm>
            <a:off x="6519682" y="1888266"/>
            <a:ext cx="184846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23" name="Google Shape;401;p46"/>
          <p:cNvPicPr preferRelativeResize="0"/>
          <p:nvPr/>
        </p:nvPicPr>
        <p:blipFill rotWithShape="1">
          <a:blip r:embed="rId4">
            <a:alphaModFix/>
          </a:blip>
          <a:srcRect b="75447"/>
          <a:stretch/>
        </p:blipFill>
        <p:spPr>
          <a:xfrm>
            <a:off x="3574" y="-22635"/>
            <a:ext cx="9144000" cy="1683834"/>
          </a:xfrm>
          <a:prstGeom prst="rect">
            <a:avLst/>
          </a:prstGeom>
          <a:noFill/>
          <a:ln>
            <a:noFill/>
          </a:ln>
        </p:spPr>
      </p:pic>
    </p:spTree>
    <p:extLst>
      <p:ext uri="{BB962C8B-B14F-4D97-AF65-F5344CB8AC3E}">
        <p14:creationId xmlns:p14="http://schemas.microsoft.com/office/powerpoint/2010/main" val="59496131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17356"/>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5" name="TextBox 14"/>
          <p:cNvSpPr txBox="1"/>
          <p:nvPr/>
        </p:nvSpPr>
        <p:spPr>
          <a:xfrm>
            <a:off x="865239" y="1644232"/>
            <a:ext cx="746268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Arial"/>
                <a:sym typeface="Arial"/>
              </a:rPr>
              <a:t>Be alert to situations that need clarification!</a:t>
            </a:r>
            <a:endParaRPr kumimoji="0" lang="en-US" sz="3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TextBox 5"/>
          <p:cNvSpPr txBox="1"/>
          <p:nvPr/>
        </p:nvSpPr>
        <p:spPr>
          <a:xfrm>
            <a:off x="1302418" y="2636932"/>
            <a:ext cx="103860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Arial"/>
                <a:sym typeface="Arial"/>
              </a:rPr>
              <a:t>+</a:t>
            </a:r>
          </a:p>
        </p:txBody>
      </p:sp>
      <p:sp>
        <p:nvSpPr>
          <p:cNvPr id="7" name="TextBox 6"/>
          <p:cNvSpPr txBox="1"/>
          <p:nvPr/>
        </p:nvSpPr>
        <p:spPr>
          <a:xfrm>
            <a:off x="6450149" y="2683099"/>
            <a:ext cx="187777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TextBox 7"/>
          <p:cNvSpPr txBox="1"/>
          <p:nvPr/>
        </p:nvSpPr>
        <p:spPr>
          <a:xfrm>
            <a:off x="6450149" y="4272624"/>
            <a:ext cx="217292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Arial"/>
                <a:sym typeface="Arial"/>
              </a:rPr>
              <a:t>Delegated Authorities</a:t>
            </a:r>
            <a:endParaRPr kumimoji="0" lang="en-US" sz="3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0" name="Picture 9"/>
          <p:cNvPicPr>
            <a:picLocks noChangeAspect="1"/>
          </p:cNvPicPr>
          <p:nvPr/>
        </p:nvPicPr>
        <p:blipFill>
          <a:blip r:embed="rId4"/>
          <a:stretch>
            <a:fillRect/>
          </a:stretch>
        </p:blipFill>
        <p:spPr>
          <a:xfrm>
            <a:off x="548973" y="4143689"/>
            <a:ext cx="2328874" cy="1347333"/>
          </a:xfrm>
          <a:prstGeom prst="rect">
            <a:avLst/>
          </a:prstGeom>
        </p:spPr>
      </p:pic>
      <p:pic>
        <p:nvPicPr>
          <p:cNvPr id="19" name="Google Shape;401;p46"/>
          <p:cNvPicPr preferRelativeResize="0"/>
          <p:nvPr/>
        </p:nvPicPr>
        <p:blipFill rotWithShape="1">
          <a:blip r:embed="rId5">
            <a:alphaModFix/>
          </a:blip>
          <a:srcRect b="75447"/>
          <a:stretch/>
        </p:blipFill>
        <p:spPr>
          <a:xfrm>
            <a:off x="-1" y="0"/>
            <a:ext cx="9144000" cy="1228233"/>
          </a:xfrm>
          <a:prstGeom prst="rect">
            <a:avLst/>
          </a:prstGeom>
          <a:noFill/>
          <a:ln>
            <a:noFill/>
          </a:ln>
        </p:spPr>
      </p:pic>
    </p:spTree>
    <p:extLst>
      <p:ext uri="{BB962C8B-B14F-4D97-AF65-F5344CB8AC3E}">
        <p14:creationId xmlns:p14="http://schemas.microsoft.com/office/powerpoint/2010/main" val="378604599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1980" y="404846"/>
            <a:ext cx="4725219" cy="5189125"/>
          </a:xfrm>
          <a:prstGeom prst="rect">
            <a:avLst/>
          </a:prstGeom>
        </p:spPr>
      </p:pic>
      <p:sp>
        <p:nvSpPr>
          <p:cNvPr id="3" name="TextBox 2"/>
          <p:cNvSpPr txBox="1"/>
          <p:nvPr/>
        </p:nvSpPr>
        <p:spPr>
          <a:xfrm>
            <a:off x="6094486" y="1526866"/>
            <a:ext cx="2378953" cy="206210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MN Dept. of Health Map of Delegated Authorities</a:t>
            </a:r>
          </a:p>
        </p:txBody>
      </p:sp>
      <p:sp>
        <p:nvSpPr>
          <p:cNvPr id="4" name="TextBox 3"/>
          <p:cNvSpPr txBox="1"/>
          <p:nvPr/>
        </p:nvSpPr>
        <p:spPr>
          <a:xfrm>
            <a:off x="2620134" y="5862197"/>
            <a:ext cx="4989706"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Arial"/>
                <a:sym typeface="Arial"/>
                <a:hlinkClick r:id="rId4"/>
              </a:rPr>
              <a:t>www.health.state.mn.us/divs/eh/food/license/delegation.html</a:t>
            </a: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189</a:t>
            </a:fld>
            <a:endParaRPr lang="en-US"/>
          </a:p>
        </p:txBody>
      </p:sp>
    </p:spTree>
    <p:extLst>
      <p:ext uri="{BB962C8B-B14F-4D97-AF65-F5344CB8AC3E}">
        <p14:creationId xmlns:p14="http://schemas.microsoft.com/office/powerpoint/2010/main" val="17693596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9528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&amp; Beverage</a:t>
            </a:r>
            <a:r>
              <a:rPr kumimoji="0" lang="en-US" sz="3600" b="0" i="0" u="none" strike="noStrike" kern="0" cap="none" spc="0" normalizeH="0" noProof="0" dirty="0" smtClean="0">
                <a:ln>
                  <a:noFill/>
                </a:ln>
                <a:solidFill>
                  <a:srgbClr val="000000"/>
                </a:solidFill>
                <a:effectLst/>
                <a:uLnTx/>
                <a:uFillTx/>
                <a:latin typeface="Arial"/>
                <a:cs typeface="Arial"/>
                <a:sym typeface="Arial"/>
              </a:rPr>
              <a:t> Service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7" descr="Special Event Food Stand: Food, Beverage, and Lodging (FBL) - EH: Minnesota Department of Health - Mozilla Firefox"/>
          <p:cNvPicPr>
            <a:picLocks noChangeAspect="1"/>
          </p:cNvPicPr>
          <p:nvPr/>
        </p:nvPicPr>
        <p:blipFill rotWithShape="1">
          <a:blip r:embed="rId5">
            <a:extLst>
              <a:ext uri="{28A0092B-C50C-407E-A947-70E740481C1C}">
                <a14:useLocalDpi xmlns:a14="http://schemas.microsoft.com/office/drawing/2010/main" val="0"/>
              </a:ext>
            </a:extLst>
          </a:blip>
          <a:srcRect l="5347" t="5398" r="32343" b="57724"/>
          <a:stretch/>
        </p:blipFill>
        <p:spPr>
          <a:xfrm>
            <a:off x="2696527" y="1556766"/>
            <a:ext cx="4857135" cy="1542490"/>
          </a:xfrm>
          <a:prstGeom prst="rect">
            <a:avLst/>
          </a:prstGeom>
          <a:ln w="38100">
            <a:solidFill>
              <a:srgbClr val="002060"/>
            </a:solid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16" y="2318765"/>
            <a:ext cx="3803904" cy="191414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5837" y="3487498"/>
            <a:ext cx="4602480" cy="2261616"/>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610" y="4864989"/>
            <a:ext cx="4133088" cy="1773936"/>
          </a:xfrm>
          <a:prstGeom prst="rect">
            <a:avLst/>
          </a:prstGeom>
        </p:spPr>
      </p:pic>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419759947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30523" y="1704666"/>
            <a:ext cx="2378953" cy="206210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2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Tribal lands within MN state boundaries</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190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76" y="480188"/>
            <a:ext cx="5163710" cy="5532050"/>
          </a:xfrm>
          <a:prstGeom prst="rect">
            <a:avLst/>
          </a:prstGeom>
        </p:spPr>
      </p:pic>
    </p:spTree>
    <p:extLst>
      <p:ext uri="{BB962C8B-B14F-4D97-AF65-F5344CB8AC3E}">
        <p14:creationId xmlns:p14="http://schemas.microsoft.com/office/powerpoint/2010/main" val="259460212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Content Placeholder 2"/>
          <p:cNvSpPr>
            <a:spLocks noGrp="1"/>
          </p:cNvSpPr>
          <p:nvPr>
            <p:ph idx="1"/>
          </p:nvPr>
        </p:nvSpPr>
        <p:spPr>
          <a:xfrm>
            <a:off x="457200" y="2045846"/>
            <a:ext cx="8229600" cy="3897753"/>
          </a:xfrm>
        </p:spPr>
        <p:txBody>
          <a:bodyPr>
            <a:normAutofit/>
          </a:bodyPr>
          <a:lstStyle/>
          <a:p>
            <a:pPr marL="0" indent="0" algn="ctr">
              <a:buNone/>
            </a:pPr>
            <a:r>
              <a:rPr lang="en-US" sz="4400" dirty="0" smtClean="0">
                <a:solidFill>
                  <a:schemeClr val="tx1"/>
                </a:solidFill>
              </a:rPr>
              <a:t>MDA has 7 delegated authorities</a:t>
            </a:r>
          </a:p>
          <a:p>
            <a:pPr marL="0" indent="0" algn="ctr">
              <a:buNone/>
            </a:pPr>
            <a:r>
              <a:rPr lang="en-US" sz="4400" dirty="0" smtClean="0">
                <a:solidFill>
                  <a:schemeClr val="tx1"/>
                </a:solidFill>
              </a:rPr>
              <a:t>BUT only delegates authority </a:t>
            </a:r>
            <a:br>
              <a:rPr lang="en-US" sz="4400" dirty="0" smtClean="0">
                <a:solidFill>
                  <a:schemeClr val="tx1"/>
                </a:solidFill>
              </a:rPr>
            </a:br>
            <a:r>
              <a:rPr lang="en-US" sz="4400" dirty="0" smtClean="0">
                <a:solidFill>
                  <a:schemeClr val="tx1"/>
                </a:solidFill>
              </a:rPr>
              <a:t>for retail food facilities </a:t>
            </a:r>
          </a:p>
          <a:p>
            <a:pPr marL="0" indent="0" algn="ctr">
              <a:buNone/>
            </a:pPr>
            <a:r>
              <a:rPr lang="en-US" sz="2400" dirty="0" smtClean="0">
                <a:solidFill>
                  <a:schemeClr val="tx1"/>
                </a:solidFill>
              </a:rPr>
              <a:t>(No delegation for wholesale handling </a:t>
            </a:r>
            <a:br>
              <a:rPr lang="en-US" sz="2400" dirty="0" smtClean="0">
                <a:solidFill>
                  <a:schemeClr val="tx1"/>
                </a:solidFill>
              </a:rPr>
            </a:br>
            <a:r>
              <a:rPr lang="en-US" sz="2400" dirty="0" smtClean="0">
                <a:solidFill>
                  <a:schemeClr val="tx1"/>
                </a:solidFill>
              </a:rPr>
              <a:t>or manufacturing or meat)</a:t>
            </a:r>
            <a:endParaRPr lang="en-US" sz="2400" dirty="0">
              <a:solidFill>
                <a:schemeClr val="tx1"/>
              </a:solidFill>
            </a:endParaRP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Google Shape;401;p46"/>
          <p:cNvPicPr preferRelativeResize="0"/>
          <p:nvPr/>
        </p:nvPicPr>
        <p:blipFill rotWithShape="1">
          <a:blip r:embed="rId2">
            <a:alphaModFix/>
          </a:blip>
          <a:srcRect b="75447"/>
          <a:stretch/>
        </p:blipFill>
        <p:spPr>
          <a:xfrm>
            <a:off x="-1" y="0"/>
            <a:ext cx="9144000" cy="1683834"/>
          </a:xfrm>
          <a:prstGeom prst="rect">
            <a:avLst/>
          </a:prstGeom>
          <a:noFill/>
          <a:ln>
            <a:noFill/>
          </a:ln>
        </p:spPr>
      </p:pic>
    </p:spTree>
    <p:extLst>
      <p:ext uri="{BB962C8B-B14F-4D97-AF65-F5344CB8AC3E}">
        <p14:creationId xmlns:p14="http://schemas.microsoft.com/office/powerpoint/2010/main" val="68862892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Content Placeholder 2"/>
          <p:cNvSpPr>
            <a:spLocks noGrp="1"/>
          </p:cNvSpPr>
          <p:nvPr>
            <p:ph idx="1"/>
          </p:nvPr>
        </p:nvSpPr>
        <p:spPr>
          <a:xfrm>
            <a:off x="457199" y="1806411"/>
            <a:ext cx="8229600" cy="4915063"/>
          </a:xfrm>
        </p:spPr>
        <p:txBody>
          <a:bodyPr>
            <a:normAutofit/>
          </a:bodyPr>
          <a:lstStyle/>
          <a:p>
            <a:pPr marL="0" indent="0" algn="ctr">
              <a:buNone/>
            </a:pPr>
            <a:r>
              <a:rPr lang="en-US" sz="4400" dirty="0" smtClean="0">
                <a:solidFill>
                  <a:schemeClr val="tx1"/>
                </a:solidFill>
              </a:rPr>
              <a:t>MDA delegated authorities cannot be more restrictive than the MDA. The state food code is a minimum </a:t>
            </a:r>
            <a:r>
              <a:rPr lang="en-US" sz="4400" i="1" dirty="0" smtClean="0">
                <a:solidFill>
                  <a:schemeClr val="tx1"/>
                </a:solidFill>
              </a:rPr>
              <a:t>and</a:t>
            </a:r>
            <a:r>
              <a:rPr lang="en-US" sz="4400" dirty="0" smtClean="0">
                <a:solidFill>
                  <a:schemeClr val="tx1"/>
                </a:solidFill>
              </a:rPr>
              <a:t> maximum code for MDA.</a:t>
            </a:r>
            <a:endParaRPr lang="en-US" sz="4400" dirty="0">
              <a:solidFill>
                <a:schemeClr val="tx1"/>
              </a:solidFill>
            </a:endParaRPr>
          </a:p>
          <a:p>
            <a:pPr marL="0" indent="0" algn="ctr">
              <a:buNone/>
            </a:pPr>
            <a:r>
              <a:rPr lang="en-US" sz="2800" dirty="0" smtClean="0">
                <a:solidFill>
                  <a:schemeClr val="tx1"/>
                </a:solidFill>
              </a:rPr>
              <a:t/>
            </a:r>
            <a:br>
              <a:rPr lang="en-US" sz="2800" dirty="0" smtClean="0">
                <a:solidFill>
                  <a:schemeClr val="tx1"/>
                </a:solidFill>
              </a:rPr>
            </a:br>
            <a:r>
              <a:rPr lang="en-US" sz="2800" dirty="0" smtClean="0">
                <a:solidFill>
                  <a:schemeClr val="tx1"/>
                </a:solidFill>
              </a:rPr>
              <a:t>M.S. 28A.06</a:t>
            </a:r>
            <a:endParaRPr lang="en-US" sz="2800" dirty="0">
              <a:solidFill>
                <a:schemeClr val="tx1"/>
              </a:solidFill>
            </a:endParaRP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Tree>
    <p:extLst>
      <p:ext uri="{BB962C8B-B14F-4D97-AF65-F5344CB8AC3E}">
        <p14:creationId xmlns:p14="http://schemas.microsoft.com/office/powerpoint/2010/main" val="176693512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000" y="2652864"/>
            <a:ext cx="5931997" cy="255454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Delegated Authorities </a:t>
            </a: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under both MDA and MDH may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have different license names and fee structures</a:t>
            </a:r>
          </a:p>
        </p:txBody>
      </p:sp>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Slide Number Placeholder 3"/>
          <p:cNvSpPr>
            <a:spLocks noGrp="1"/>
          </p:cNvSpPr>
          <p:nvPr>
            <p:ph type="sldNum" sz="quarter" idx="12"/>
          </p:nvPr>
        </p:nvSpPr>
        <p:spPr/>
        <p:txBody>
          <a:bodyPr/>
          <a:lstStyle/>
          <a:p>
            <a:fld id="{17027A44-B6BB-4D2B-A1F4-772C488F13DE}" type="slidenum">
              <a:rPr lang="en-US" smtClean="0"/>
              <a:t>193</a:t>
            </a:fld>
            <a:endParaRPr lang="en-US"/>
          </a:p>
        </p:txBody>
      </p:sp>
    </p:spTree>
    <p:extLst>
      <p:ext uri="{BB962C8B-B14F-4D97-AF65-F5344CB8AC3E}">
        <p14:creationId xmlns:p14="http://schemas.microsoft.com/office/powerpoint/2010/main" val="9862026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000" y="2652864"/>
            <a:ext cx="5931997" cy="193899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Break – followed by scenarios to be discussed in small groups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Slide Number Placeholder 3"/>
          <p:cNvSpPr>
            <a:spLocks noGrp="1"/>
          </p:cNvSpPr>
          <p:nvPr>
            <p:ph type="sldNum" sz="quarter" idx="12"/>
          </p:nvPr>
        </p:nvSpPr>
        <p:spPr/>
        <p:txBody>
          <a:bodyPr/>
          <a:lstStyle/>
          <a:p>
            <a:fld id="{17027A44-B6BB-4D2B-A1F4-772C488F13DE}" type="slidenum">
              <a:rPr lang="en-US" smtClean="0"/>
              <a:t>194</a:t>
            </a:fld>
            <a:endParaRPr lang="en-US"/>
          </a:p>
        </p:txBody>
      </p:sp>
    </p:spTree>
    <p:extLst>
      <p:ext uri="{BB962C8B-B14F-4D97-AF65-F5344CB8AC3E}">
        <p14:creationId xmlns:p14="http://schemas.microsoft.com/office/powerpoint/2010/main" val="405884413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Rectangle 3"/>
          <p:cNvSpPr/>
          <p:nvPr/>
        </p:nvSpPr>
        <p:spPr>
          <a:xfrm>
            <a:off x="719191" y="1683834"/>
            <a:ext cx="8003567" cy="4832092"/>
          </a:xfrm>
          <a:prstGeom prst="rect">
            <a:avLst/>
          </a:prstGeom>
        </p:spPr>
        <p:txBody>
          <a:bodyPr wrap="square">
            <a:spAutoFit/>
          </a:bodyPr>
          <a:lstStyle/>
          <a:p>
            <a:pPr lvl="0" defTabSz="457200">
              <a:spcBef>
                <a:spcPct val="20000"/>
              </a:spcBef>
              <a:buClrTx/>
            </a:pPr>
            <a:r>
              <a:rPr lang="en-US" sz="4400" kern="1200" dirty="0">
                <a:solidFill>
                  <a:prstClr val="black"/>
                </a:solidFill>
                <a:latin typeface="Calibri"/>
                <a:ea typeface="+mn-ea"/>
              </a:rPr>
              <a:t>1. A farmer wants to construct an </a:t>
            </a:r>
            <a:br>
              <a:rPr lang="en-US" sz="4400" kern="1200" dirty="0">
                <a:solidFill>
                  <a:prstClr val="black"/>
                </a:solidFill>
                <a:latin typeface="Calibri"/>
                <a:ea typeface="+mn-ea"/>
              </a:rPr>
            </a:br>
            <a:r>
              <a:rPr lang="en-US" sz="4400" kern="1200" dirty="0">
                <a:solidFill>
                  <a:prstClr val="black"/>
                </a:solidFill>
                <a:latin typeface="Calibri"/>
                <a:ea typeface="+mn-ea"/>
              </a:rPr>
              <a:t>on-farm commercial-grade kitchen to manufacture a food product for local and regional sales.</a:t>
            </a:r>
            <a:br>
              <a:rPr lang="en-US" sz="4400" kern="1200" dirty="0">
                <a:solidFill>
                  <a:prstClr val="black"/>
                </a:solidFill>
                <a:latin typeface="Calibri"/>
                <a:ea typeface="+mn-ea"/>
              </a:rPr>
            </a:br>
            <a:r>
              <a:rPr lang="en-US" sz="4400" kern="1200" dirty="0">
                <a:solidFill>
                  <a:prstClr val="black"/>
                </a:solidFill>
                <a:latin typeface="Calibri"/>
                <a:ea typeface="+mn-ea"/>
              </a:rPr>
              <a:t/>
            </a:r>
            <a:br>
              <a:rPr lang="en-US" sz="4400" kern="1200" dirty="0">
                <a:solidFill>
                  <a:prstClr val="black"/>
                </a:solidFill>
                <a:latin typeface="Calibri"/>
                <a:ea typeface="+mn-ea"/>
              </a:rPr>
            </a:br>
            <a:r>
              <a:rPr lang="en-US" sz="4400" kern="1200" dirty="0">
                <a:solidFill>
                  <a:prstClr val="black"/>
                </a:solidFill>
                <a:latin typeface="Calibri"/>
                <a:ea typeface="+mn-ea"/>
              </a:rPr>
              <a:t>[</a:t>
            </a:r>
            <a:r>
              <a:rPr lang="en-US" sz="4400" kern="1200" dirty="0">
                <a:solidFill>
                  <a:prstClr val="black"/>
                </a:solidFill>
                <a:latin typeface="Myriad Pro"/>
                <a:ea typeface="+mn-ea"/>
              </a:rPr>
              <a:t>County with Health delegation]</a:t>
            </a:r>
          </a:p>
        </p:txBody>
      </p:sp>
      <p:sp>
        <p:nvSpPr>
          <p:cNvPr id="2" name="Slide Number Placeholder 1"/>
          <p:cNvSpPr>
            <a:spLocks noGrp="1"/>
          </p:cNvSpPr>
          <p:nvPr>
            <p:ph type="sldNum" sz="quarter" idx="12"/>
          </p:nvPr>
        </p:nvSpPr>
        <p:spPr/>
        <p:txBody>
          <a:bodyPr/>
          <a:lstStyle/>
          <a:p>
            <a:fld id="{17027A44-B6BB-4D2B-A1F4-772C488F13DE}" type="slidenum">
              <a:rPr lang="en-US" smtClean="0"/>
              <a:t>195</a:t>
            </a:fld>
            <a:endParaRPr lang="en-US"/>
          </a:p>
        </p:txBody>
      </p:sp>
    </p:spTree>
    <p:extLst>
      <p:ext uri="{BB962C8B-B14F-4D97-AF65-F5344CB8AC3E}">
        <p14:creationId xmlns:p14="http://schemas.microsoft.com/office/powerpoint/2010/main" val="296429297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506359" y="1896622"/>
            <a:ext cx="4065640" cy="264521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2400" dirty="0" smtClean="0"/>
              <a:t>KZ - The K family is putting in a commercial kitchen on the farm. County guy says commercial kitchen is a restaurant so needs a hood; MDA says no hood ....... no resolution.</a:t>
            </a:r>
            <a:endParaRPr lang="en-US" sz="2400" dirty="0"/>
          </a:p>
        </p:txBody>
      </p:sp>
      <p:sp>
        <p:nvSpPr>
          <p:cNvPr id="5" name="TextBox 4"/>
          <p:cNvSpPr txBox="1"/>
          <p:nvPr/>
        </p:nvSpPr>
        <p:spPr>
          <a:xfrm>
            <a:off x="5465530" y="2606140"/>
            <a:ext cx="3244645"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J. - Is </a:t>
            </a:r>
            <a:r>
              <a:rPr kumimoji="0" lang="en-US" sz="2400" b="0" i="0" u="none" strike="noStrike" kern="1200" cap="none" spc="0" normalizeH="0" baseline="0" noProof="0" dirty="0">
                <a:ln>
                  <a:noFill/>
                </a:ln>
                <a:solidFill>
                  <a:prstClr val="black"/>
                </a:solidFill>
                <a:effectLst/>
                <a:uLnTx/>
                <a:uFillTx/>
                <a:latin typeface="Calibri"/>
                <a:ea typeface="+mn-ea"/>
                <a:cs typeface="+mn-cs"/>
              </a:rPr>
              <a:t>this a commercial kitchen for food processing/product manufacturing, or are they doing on-farm food service?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2"/>
          <p:cNvSpPr txBox="1">
            <a:spLocks/>
          </p:cNvSpPr>
          <p:nvPr/>
        </p:nvSpPr>
        <p:spPr>
          <a:xfrm>
            <a:off x="696936" y="5191463"/>
            <a:ext cx="4438596" cy="117288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000" kern="1200">
                <a:solidFill>
                  <a:srgbClr val="003E7E"/>
                </a:solidFill>
                <a:latin typeface="Myriad Pro"/>
                <a:ea typeface="+mn-ea"/>
                <a:cs typeface="Myriad Pro"/>
              </a:defRPr>
            </a:lvl1pPr>
            <a:lvl2pPr marL="742950" indent="-285750" algn="l" defTabSz="457200" rtl="0" eaLnBrk="1" latinLnBrk="0" hangingPunct="1">
              <a:spcBef>
                <a:spcPct val="20000"/>
              </a:spcBef>
              <a:buFont typeface="Arial"/>
              <a:buChar char="–"/>
              <a:defRPr sz="1800" kern="1200">
                <a:solidFill>
                  <a:srgbClr val="BD6C50"/>
                </a:solidFill>
                <a:latin typeface="Myriad Pro"/>
                <a:ea typeface="+mn-ea"/>
                <a:cs typeface="Myriad Pro"/>
              </a:defRPr>
            </a:lvl2pPr>
            <a:lvl3pPr marL="1143000" indent="-228600" algn="l" defTabSz="457200" rtl="0" eaLnBrk="1" latinLnBrk="0" hangingPunct="1">
              <a:spcBef>
                <a:spcPct val="20000"/>
              </a:spcBef>
              <a:buFont typeface="Arial"/>
              <a:buChar char="•"/>
              <a:defRPr sz="1800" kern="1200">
                <a:solidFill>
                  <a:srgbClr val="959484"/>
                </a:solidFill>
                <a:latin typeface="Myriad Pro"/>
                <a:ea typeface="+mn-ea"/>
                <a:cs typeface="Myriad Pro"/>
              </a:defRPr>
            </a:lvl3pPr>
            <a:lvl4pPr marL="1600200" indent="-228600" algn="l" defTabSz="457200" rtl="0" eaLnBrk="1" latinLnBrk="0" hangingPunct="1">
              <a:spcBef>
                <a:spcPct val="20000"/>
              </a:spcBef>
              <a:buFont typeface="Arial"/>
              <a:buChar char="–"/>
              <a:defRPr sz="1800" kern="1200">
                <a:solidFill>
                  <a:srgbClr val="BD6C50"/>
                </a:solidFill>
                <a:latin typeface="Myriad Pro"/>
                <a:ea typeface="+mn-ea"/>
                <a:cs typeface="Myriad Pro"/>
              </a:defRPr>
            </a:lvl4pPr>
            <a:lvl5pPr marL="2057400" indent="-228600" algn="l" defTabSz="457200" rtl="0" eaLnBrk="1" latinLnBrk="0" hangingPunct="1">
              <a:spcBef>
                <a:spcPct val="20000"/>
              </a:spcBef>
              <a:buFont typeface="Arial"/>
              <a:buChar char="»"/>
              <a:defRPr sz="1800" kern="1200">
                <a:solidFill>
                  <a:srgbClr val="959484"/>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rPr>
              <a:t>KZ - They are doing: food processing/product manufacturing.</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srgbClr val="003E7E"/>
              </a:solidFill>
              <a:effectLst/>
              <a:uLnTx/>
              <a:uFillTx/>
              <a:latin typeface="Myriad Pro"/>
              <a:ea typeface="+mn-ea"/>
            </a:endParaRPr>
          </a:p>
        </p:txBody>
      </p:sp>
      <p:sp>
        <p:nvSpPr>
          <p:cNvPr id="2" name="Slide Number Placeholder 1"/>
          <p:cNvSpPr>
            <a:spLocks noGrp="1"/>
          </p:cNvSpPr>
          <p:nvPr>
            <p:ph type="sldNum" sz="quarter" idx="12"/>
          </p:nvPr>
        </p:nvSpPr>
        <p:spPr/>
        <p:txBody>
          <a:bodyPr/>
          <a:lstStyle/>
          <a:p>
            <a:fld id="{17027A44-B6BB-4D2B-A1F4-772C488F13DE}" type="slidenum">
              <a:rPr lang="en-US" smtClean="0"/>
              <a:t>196</a:t>
            </a:fld>
            <a:endParaRPr lang="en-US"/>
          </a:p>
        </p:txBody>
      </p:sp>
    </p:spTree>
    <p:extLst>
      <p:ext uri="{BB962C8B-B14F-4D97-AF65-F5344CB8AC3E}">
        <p14:creationId xmlns:p14="http://schemas.microsoft.com/office/powerpoint/2010/main" val="77602530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TextBox 3"/>
          <p:cNvSpPr txBox="1"/>
          <p:nvPr/>
        </p:nvSpPr>
        <p:spPr>
          <a:xfrm>
            <a:off x="271822" y="1683834"/>
            <a:ext cx="4429433"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J. - In </a:t>
            </a:r>
            <a:r>
              <a:rPr kumimoji="0" lang="en-US" sz="2400" b="0" i="0" u="none" strike="noStrike" kern="1200" cap="none" spc="0" normalizeH="0" baseline="0" noProof="0" dirty="0">
                <a:ln>
                  <a:noFill/>
                </a:ln>
                <a:solidFill>
                  <a:prstClr val="black"/>
                </a:solidFill>
                <a:effectLst/>
                <a:uLnTx/>
                <a:uFillTx/>
                <a:latin typeface="Calibri"/>
                <a:ea typeface="+mn-ea"/>
                <a:cs typeface="+mn-cs"/>
              </a:rPr>
              <a:t>that case the local delegated authority shouldn't have jurisdiction over it -- it's MDA jurisdiction. The only thing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County </a:t>
            </a:r>
            <a:r>
              <a:rPr kumimoji="0" lang="en-US" sz="2400" b="0" i="0" u="none" strike="noStrike" kern="1200" cap="none" spc="0" normalizeH="0" baseline="0" noProof="0" dirty="0">
                <a:ln>
                  <a:noFill/>
                </a:ln>
                <a:solidFill>
                  <a:prstClr val="black"/>
                </a:solidFill>
                <a:effectLst/>
                <a:uLnTx/>
                <a:uFillTx/>
                <a:latin typeface="Calibri"/>
                <a:ea typeface="+mn-ea"/>
                <a:cs typeface="+mn-cs"/>
              </a:rPr>
              <a:t>should be dealing with is the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zoning, septic, and water.</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5477549" y="2702429"/>
            <a:ext cx="340386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KZ – K. is </a:t>
            </a:r>
            <a:r>
              <a:rPr kumimoji="0" lang="en-US" sz="2400" b="0" i="0" u="none" strike="noStrike" kern="1200" cap="none" spc="0" normalizeH="0" baseline="0" noProof="0" dirty="0">
                <a:ln>
                  <a:noFill/>
                </a:ln>
                <a:solidFill>
                  <a:prstClr val="black"/>
                </a:solidFill>
                <a:effectLst/>
                <a:uLnTx/>
                <a:uFillTx/>
                <a:latin typeface="Calibri"/>
                <a:ea typeface="+mn-ea"/>
                <a:cs typeface="+mn-cs"/>
              </a:rPr>
              <a:t>reluctant to really piss off his local - because that's who he has to deal with long term, right?</a:t>
            </a:r>
          </a:p>
        </p:txBody>
      </p:sp>
      <p:sp>
        <p:nvSpPr>
          <p:cNvPr id="6" name="Content Placeholder 2"/>
          <p:cNvSpPr txBox="1">
            <a:spLocks/>
          </p:cNvSpPr>
          <p:nvPr/>
        </p:nvSpPr>
        <p:spPr>
          <a:xfrm>
            <a:off x="271822" y="5038573"/>
            <a:ext cx="7143137" cy="18194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2400" dirty="0" smtClean="0">
                <a:latin typeface="Calibri" panose="020F0502020204030204" pitchFamily="34" charset="0"/>
                <a:cs typeface="Calibri" panose="020F0502020204030204" pitchFamily="34" charset="0"/>
              </a:rPr>
              <a:t>J. - Why does he have to deal with his local guy in either the short or the long-term?  If he's doing food manufacturing/processing, his inspector should be an MDA inspector -- not the local guy. </a:t>
            </a:r>
            <a:endParaRPr lang="en-US" sz="24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17027A44-B6BB-4D2B-A1F4-772C488F13DE}" type="slidenum">
              <a:rPr lang="en-US" smtClean="0"/>
              <a:t>197</a:t>
            </a:fld>
            <a:endParaRPr lang="en-US"/>
          </a:p>
        </p:txBody>
      </p:sp>
    </p:spTree>
    <p:extLst>
      <p:ext uri="{BB962C8B-B14F-4D97-AF65-F5344CB8AC3E}">
        <p14:creationId xmlns:p14="http://schemas.microsoft.com/office/powerpoint/2010/main" val="247336496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TextBox 3"/>
          <p:cNvSpPr txBox="1"/>
          <p:nvPr/>
        </p:nvSpPr>
        <p:spPr>
          <a:xfrm>
            <a:off x="850988" y="1990731"/>
            <a:ext cx="7659328"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Epilogue, 3/21/17: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K. had </a:t>
            </a:r>
            <a:r>
              <a:rPr kumimoji="0" lang="en-US" sz="3200" b="0" i="0" u="none" strike="noStrike" kern="1200" cap="none" spc="0" normalizeH="0" baseline="0" noProof="0" dirty="0">
                <a:ln>
                  <a:noFill/>
                </a:ln>
                <a:solidFill>
                  <a:prstClr val="black"/>
                </a:solidFill>
                <a:effectLst/>
                <a:uLnTx/>
                <a:uFillTx/>
                <a:latin typeface="Calibri"/>
                <a:ea typeface="+mn-ea"/>
                <a:cs typeface="+mn-cs"/>
              </a:rPr>
              <a:t>gone back and forth between the local delegated authority and the MDA inspector over the ventilation hood requirement, and finally the local delegated authority person had thrown up his hands and agreed it was MDA’s call.</a:t>
            </a:r>
          </a:p>
        </p:txBody>
      </p:sp>
      <p:sp>
        <p:nvSpPr>
          <p:cNvPr id="2" name="Slide Number Placeholder 1"/>
          <p:cNvSpPr>
            <a:spLocks noGrp="1"/>
          </p:cNvSpPr>
          <p:nvPr>
            <p:ph type="sldNum" sz="quarter" idx="12"/>
          </p:nvPr>
        </p:nvSpPr>
        <p:spPr/>
        <p:txBody>
          <a:bodyPr/>
          <a:lstStyle/>
          <a:p>
            <a:fld id="{17027A44-B6BB-4D2B-A1F4-772C488F13DE}" type="slidenum">
              <a:rPr lang="en-US" smtClean="0"/>
              <a:t>198</a:t>
            </a:fld>
            <a:endParaRPr lang="en-US"/>
          </a:p>
        </p:txBody>
      </p:sp>
    </p:spTree>
    <p:extLst>
      <p:ext uri="{BB962C8B-B14F-4D97-AF65-F5344CB8AC3E}">
        <p14:creationId xmlns:p14="http://schemas.microsoft.com/office/powerpoint/2010/main" val="408032669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590764" y="1509311"/>
            <a:ext cx="8229600" cy="5199631"/>
          </a:xfrm>
          <a:prstGeom prst="rect">
            <a:avLst/>
          </a:prstGeom>
        </p:spPr>
        <p:txBody>
          <a:bodyPr>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5700" dirty="0" smtClean="0"/>
              <a:t>2. Multi-location food service with central office space wants to set up a walk-in cooler at the office for collection &amp; distribution of local veggies to their own feeding sites.</a:t>
            </a:r>
          </a:p>
          <a:p>
            <a:pPr marL="0" indent="0">
              <a:buClrTx/>
              <a:buFont typeface="Arial" panose="020B0604020202020204" pitchFamily="34" charset="0"/>
              <a:buNone/>
            </a:pPr>
            <a:r>
              <a:rPr lang="en-US" sz="5700" dirty="0" smtClean="0"/>
              <a:t/>
            </a:r>
            <a:br>
              <a:rPr lang="en-US" sz="5700" dirty="0" smtClean="0"/>
            </a:br>
            <a:r>
              <a:rPr lang="en-US" sz="5700" dirty="0" smtClean="0"/>
              <a:t>[City with both Ag and Health delegation authority]</a:t>
            </a:r>
            <a:endParaRPr lang="en-US" sz="44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199</a:t>
            </a:fld>
            <a:endParaRPr lang="en-US"/>
          </a:p>
        </p:txBody>
      </p:sp>
    </p:spTree>
    <p:extLst>
      <p:ext uri="{BB962C8B-B14F-4D97-AF65-F5344CB8AC3E}">
        <p14:creationId xmlns:p14="http://schemas.microsoft.com/office/powerpoint/2010/main" val="4287377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Who We Are</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317009"/>
            <a:ext cx="6073804" cy="4708981"/>
          </a:xfrm>
          <a:prstGeom prst="rect">
            <a:avLst/>
          </a:prstGeom>
          <a:noFill/>
        </p:spPr>
        <p:txBody>
          <a:bodyPr wrap="square" rtlCol="0">
            <a:spAutoFit/>
          </a:bodyPr>
          <a:lstStyle/>
          <a:p>
            <a:r>
              <a:rPr lang="en-US" sz="2000" dirty="0" smtClean="0"/>
              <a:t>Jane </a:t>
            </a:r>
            <a:r>
              <a:rPr lang="en-US" sz="2000" dirty="0" err="1" smtClean="0"/>
              <a:t>Grimsbo</a:t>
            </a:r>
            <a:r>
              <a:rPr lang="en-US" sz="2000" dirty="0" smtClean="0"/>
              <a:t> Jewett</a:t>
            </a:r>
            <a:br>
              <a:rPr lang="en-US" sz="2000" dirty="0" smtClean="0"/>
            </a:br>
            <a:r>
              <a:rPr lang="en-US" sz="2000" dirty="0" smtClean="0"/>
              <a:t>Associate Director</a:t>
            </a:r>
          </a:p>
          <a:p>
            <a:r>
              <a:rPr lang="en-US" sz="2000" dirty="0" smtClean="0"/>
              <a:t>Minnesota Institute for Sustainable Agriculture</a:t>
            </a:r>
          </a:p>
          <a:p>
            <a:r>
              <a:rPr lang="en-US" sz="2000" dirty="0" smtClean="0"/>
              <a:t>University of Minnesota</a:t>
            </a:r>
            <a:br>
              <a:rPr lang="en-US" sz="2000" dirty="0" smtClean="0"/>
            </a:br>
            <a:r>
              <a:rPr lang="en-US" sz="2000" dirty="0" smtClean="0">
                <a:hlinkClick r:id="rId5"/>
              </a:rPr>
              <a:t>jewet006@umn.edu</a:t>
            </a:r>
            <a:r>
              <a:rPr lang="en-US" sz="2000" dirty="0" smtClean="0"/>
              <a:t> </a:t>
            </a:r>
          </a:p>
          <a:p>
            <a:endParaRPr lang="en-US" sz="2000" dirty="0" smtClean="0"/>
          </a:p>
          <a:p>
            <a:r>
              <a:rPr lang="en-US" sz="2000" dirty="0" smtClean="0"/>
              <a:t>Kathy </a:t>
            </a:r>
            <a:r>
              <a:rPr lang="en-US" sz="2000" dirty="0" err="1" smtClean="0"/>
              <a:t>Zeman</a:t>
            </a:r>
            <a:endParaRPr lang="en-US" sz="2000" dirty="0" smtClean="0"/>
          </a:p>
          <a:p>
            <a:r>
              <a:rPr lang="en-US" sz="2000" dirty="0" smtClean="0"/>
              <a:t>Executive Director</a:t>
            </a:r>
          </a:p>
          <a:p>
            <a:r>
              <a:rPr lang="en-US" sz="2000" dirty="0" smtClean="0"/>
              <a:t>Minnesota Farmers’ Market Association</a:t>
            </a:r>
            <a:br>
              <a:rPr lang="en-US" sz="2000" dirty="0" smtClean="0"/>
            </a:br>
            <a:r>
              <a:rPr lang="en-US" sz="2000" dirty="0" smtClean="0">
                <a:hlinkClick r:id="rId6"/>
              </a:rPr>
              <a:t>kzeman@mfma.org</a:t>
            </a:r>
            <a:r>
              <a:rPr lang="en-US" sz="2000" dirty="0" smtClean="0"/>
              <a:t> </a:t>
            </a:r>
          </a:p>
          <a:p>
            <a:endParaRPr lang="en-US" sz="2000" dirty="0"/>
          </a:p>
          <a:p>
            <a:r>
              <a:rPr lang="en-US" sz="2000" dirty="0" smtClean="0"/>
              <a:t>Brett Olson</a:t>
            </a:r>
          </a:p>
          <a:p>
            <a:r>
              <a:rPr lang="en-US" sz="2000" dirty="0" smtClean="0"/>
              <a:t>Creative Director &amp; Co-Founder</a:t>
            </a:r>
          </a:p>
          <a:p>
            <a:r>
              <a:rPr lang="en-US" sz="2000" dirty="0" smtClean="0"/>
              <a:t>Renewing the Countryside</a:t>
            </a:r>
            <a:r>
              <a:rPr lang="en-US" sz="2000" smtClean="0"/>
              <a:t/>
            </a:r>
            <a:br>
              <a:rPr lang="en-US" sz="2000" smtClean="0"/>
            </a:br>
            <a:r>
              <a:rPr lang="en-US" sz="2000" smtClean="0">
                <a:hlinkClick r:id="rId7"/>
              </a:rPr>
              <a:t>brett@rtcinfo.org</a:t>
            </a:r>
            <a:r>
              <a:rPr lang="en-US" sz="2000" smtClean="0"/>
              <a:t> </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353462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&amp; Beverage Service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20</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1891919"/>
            <a:ext cx="2548260" cy="3297748"/>
          </a:xfrm>
          <a:prstGeom prst="rect">
            <a:avLst/>
          </a:prstGeom>
        </p:spPr>
      </p:pic>
      <p:sp>
        <p:nvSpPr>
          <p:cNvPr id="9" name="Content Placeholder 2"/>
          <p:cNvSpPr txBox="1">
            <a:spLocks/>
          </p:cNvSpPr>
          <p:nvPr/>
        </p:nvSpPr>
        <p:spPr>
          <a:xfrm>
            <a:off x="689078" y="5866899"/>
            <a:ext cx="4817327" cy="437365"/>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2600" b="0" i="0" u="none" strike="noStrike" kern="0" cap="none" spc="0" normalizeH="0" baseline="0" noProof="0" dirty="0" smtClean="0">
                <a:ln>
                  <a:noFill/>
                </a:ln>
                <a:solidFill>
                  <a:srgbClr val="FFFFFF"/>
                </a:solidFill>
                <a:effectLst/>
                <a:uLnTx/>
                <a:uFillTx/>
                <a:latin typeface="Constantia"/>
                <a:sym typeface="Constantia"/>
                <a:hlinkClick r:id="rId6"/>
              </a:rPr>
              <a:t>http://www.misa.umn.edu/publications</a:t>
            </a:r>
            <a:endParaRPr kumimoji="0" lang="en-US" sz="2600" b="0" i="0" u="none" strike="noStrike" kern="0" cap="none" spc="0" normalizeH="0" baseline="0" noProof="0" dirty="0" smtClean="0">
              <a:ln>
                <a:noFill/>
              </a:ln>
              <a:solidFill>
                <a:srgbClr val="FFFFFF"/>
              </a:solidFill>
              <a:effectLst/>
              <a:uLnTx/>
              <a:uFillTx/>
              <a:latin typeface="Constantia"/>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2600" b="0" i="0" u="none" strike="noStrike" kern="0" cap="none" spc="0" normalizeH="0" baseline="0" noProof="0" dirty="0" smtClean="0">
              <a:ln>
                <a:noFill/>
              </a:ln>
              <a:solidFill>
                <a:srgbClr val="FFFFFF"/>
              </a:solidFill>
              <a:effectLst/>
              <a:uLnTx/>
              <a:uFillTx/>
              <a:latin typeface="Constantia"/>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2600" b="0" i="0" u="none" strike="noStrike" kern="0" cap="none" spc="0" normalizeH="0" baseline="0" noProof="0" dirty="0">
              <a:ln>
                <a:noFill/>
              </a:ln>
              <a:solidFill>
                <a:srgbClr val="FFFFFF"/>
              </a:solidFill>
              <a:effectLst/>
              <a:uLnTx/>
              <a:uFillTx/>
              <a:latin typeface="Constantia"/>
              <a:sym typeface="Constantia"/>
            </a:endParaRPr>
          </a:p>
        </p:txBody>
      </p:sp>
    </p:spTree>
    <p:extLst>
      <p:ext uri="{BB962C8B-B14F-4D97-AF65-F5344CB8AC3E}">
        <p14:creationId xmlns:p14="http://schemas.microsoft.com/office/powerpoint/2010/main" val="3152741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642135"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dirty="0" smtClean="0"/>
              <a:t>3. Food entrepreneur wants to manufacture a packaged dry snack product out of a rented commercial-grade kitchen and sell it to grocery and convenience stores.</a:t>
            </a:r>
            <a:br>
              <a:rPr lang="en-US" sz="4000" dirty="0" smtClean="0"/>
            </a:br>
            <a:r>
              <a:rPr lang="en-US" sz="4000" dirty="0" smtClean="0"/>
              <a:t/>
            </a:r>
            <a:br>
              <a:rPr lang="en-US" sz="4000" dirty="0" smtClean="0"/>
            </a:br>
            <a:r>
              <a:rPr lang="en-US" sz="4000" dirty="0" smtClean="0"/>
              <a:t>[City without delegation authority]</a:t>
            </a:r>
          </a:p>
        </p:txBody>
      </p:sp>
      <p:sp>
        <p:nvSpPr>
          <p:cNvPr id="2" name="Slide Number Placeholder 1"/>
          <p:cNvSpPr>
            <a:spLocks noGrp="1"/>
          </p:cNvSpPr>
          <p:nvPr>
            <p:ph type="sldNum" sz="quarter" idx="12"/>
          </p:nvPr>
        </p:nvSpPr>
        <p:spPr/>
        <p:txBody>
          <a:bodyPr/>
          <a:lstStyle/>
          <a:p>
            <a:fld id="{17027A44-B6BB-4D2B-A1F4-772C488F13DE}" type="slidenum">
              <a:rPr lang="en-US" smtClean="0"/>
              <a:t>200</a:t>
            </a:fld>
            <a:endParaRPr lang="en-US"/>
          </a:p>
        </p:txBody>
      </p:sp>
    </p:spTree>
    <p:extLst>
      <p:ext uri="{BB962C8B-B14F-4D97-AF65-F5344CB8AC3E}">
        <p14:creationId xmlns:p14="http://schemas.microsoft.com/office/powerpoint/2010/main" val="107661097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0" y="0"/>
            <a:ext cx="9144000" cy="1683834"/>
          </a:xfrm>
          <a:prstGeom prst="rect">
            <a:avLst/>
          </a:prstGeom>
          <a:noFill/>
          <a:ln>
            <a:noFill/>
          </a:ln>
        </p:spPr>
      </p:pic>
      <p:sp>
        <p:nvSpPr>
          <p:cNvPr id="4" name="Content Placeholder 2"/>
          <p:cNvSpPr txBox="1">
            <a:spLocks/>
          </p:cNvSpPr>
          <p:nvPr/>
        </p:nvSpPr>
        <p:spPr>
          <a:xfrm>
            <a:off x="601038"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dirty="0" smtClean="0"/>
              <a:t>4. Local farmers’ market wants to collect produce from multiple vendors to fill orders from schools, hospitals, &amp; restaurants in that county and adjacent counties.</a:t>
            </a:r>
            <a:br>
              <a:rPr lang="en-US" sz="4000" dirty="0" smtClean="0"/>
            </a:br>
            <a:r>
              <a:rPr lang="en-US" sz="4000" dirty="0" smtClean="0"/>
              <a:t/>
            </a:r>
            <a:br>
              <a:rPr lang="en-US" sz="4000" dirty="0" smtClean="0"/>
            </a:br>
            <a:r>
              <a:rPr lang="en-US" sz="3600" dirty="0" smtClean="0"/>
              <a:t>[County without delegation authority]</a:t>
            </a:r>
            <a:endParaRPr lang="en-US" sz="3600" dirty="0"/>
          </a:p>
        </p:txBody>
      </p:sp>
      <p:sp>
        <p:nvSpPr>
          <p:cNvPr id="2" name="Slide Number Placeholder 1"/>
          <p:cNvSpPr>
            <a:spLocks noGrp="1"/>
          </p:cNvSpPr>
          <p:nvPr>
            <p:ph type="sldNum" sz="quarter" idx="12"/>
          </p:nvPr>
        </p:nvSpPr>
        <p:spPr/>
        <p:txBody>
          <a:bodyPr/>
          <a:lstStyle/>
          <a:p>
            <a:fld id="{17027A44-B6BB-4D2B-A1F4-772C488F13DE}" type="slidenum">
              <a:rPr lang="en-US" smtClean="0"/>
              <a:t>201</a:t>
            </a:fld>
            <a:endParaRPr lang="en-US"/>
          </a:p>
        </p:txBody>
      </p:sp>
    </p:spTree>
    <p:extLst>
      <p:ext uri="{BB962C8B-B14F-4D97-AF65-F5344CB8AC3E}">
        <p14:creationId xmlns:p14="http://schemas.microsoft.com/office/powerpoint/2010/main" val="234640203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457199"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42950" indent="-742950">
              <a:buClrTx/>
              <a:buFont typeface="Arial"/>
              <a:buAutoNum type="arabicPeriod" startAt="5"/>
            </a:pPr>
            <a:r>
              <a:rPr lang="en-US" sz="4000" smtClean="0"/>
              <a:t>Event planner wants to arrange an on-farm festival that includes a dinner with ingredients sourced from several local farms, plus a pop-up farmers’ market.</a:t>
            </a:r>
            <a:br>
              <a:rPr lang="en-US" sz="4000" smtClean="0"/>
            </a:br>
            <a:r>
              <a:rPr lang="en-US" sz="4000" smtClean="0"/>
              <a:t/>
            </a:r>
            <a:br>
              <a:rPr lang="en-US" sz="4000" smtClean="0"/>
            </a:br>
            <a:r>
              <a:rPr lang="en-US" sz="4000" smtClean="0"/>
              <a:t/>
            </a:r>
            <a:br>
              <a:rPr lang="en-US" sz="4000" smtClean="0"/>
            </a:br>
            <a:r>
              <a:rPr lang="en-US" sz="4000" smtClean="0"/>
              <a:t>[County with Health delegation]</a:t>
            </a:r>
            <a:endParaRPr lang="en-US" sz="4000" dirty="0"/>
          </a:p>
        </p:txBody>
      </p:sp>
      <p:sp>
        <p:nvSpPr>
          <p:cNvPr id="2" name="Slide Number Placeholder 1"/>
          <p:cNvSpPr>
            <a:spLocks noGrp="1"/>
          </p:cNvSpPr>
          <p:nvPr>
            <p:ph type="sldNum" sz="quarter" idx="12"/>
          </p:nvPr>
        </p:nvSpPr>
        <p:spPr/>
        <p:txBody>
          <a:bodyPr/>
          <a:lstStyle/>
          <a:p>
            <a:fld id="{17027A44-B6BB-4D2B-A1F4-772C488F13DE}" type="slidenum">
              <a:rPr lang="en-US" smtClean="0"/>
              <a:t>202</a:t>
            </a:fld>
            <a:endParaRPr lang="en-US"/>
          </a:p>
        </p:txBody>
      </p:sp>
    </p:spTree>
    <p:extLst>
      <p:ext uri="{BB962C8B-B14F-4D97-AF65-F5344CB8AC3E}">
        <p14:creationId xmlns:p14="http://schemas.microsoft.com/office/powerpoint/2010/main" val="142510847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693505" y="2143200"/>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smtClean="0"/>
              <a:t>6. County SHIP coordinator wants to establish a Farm to School program in a school district, with direct purchasing of food from area farmers. </a:t>
            </a:r>
          </a:p>
          <a:p>
            <a:pPr marL="0" indent="0">
              <a:buClrTx/>
              <a:buFont typeface="Arial" panose="020B0604020202020204" pitchFamily="34" charset="0"/>
              <a:buNone/>
            </a:pPr>
            <a:endParaRPr lang="en-US" sz="4000" smtClean="0"/>
          </a:p>
          <a:p>
            <a:pPr marL="0" indent="0">
              <a:buClrTx/>
              <a:buFont typeface="Arial" panose="020B0604020202020204" pitchFamily="34" charset="0"/>
              <a:buNone/>
            </a:pPr>
            <a:r>
              <a:rPr lang="en-US" sz="4000" smtClean="0"/>
              <a:t>[County with delegation]</a:t>
            </a:r>
            <a:endParaRPr lang="en-US" sz="40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203</a:t>
            </a:fld>
            <a:endParaRPr lang="en-US"/>
          </a:p>
        </p:txBody>
      </p:sp>
    </p:spTree>
    <p:extLst>
      <p:ext uri="{BB962C8B-B14F-4D97-AF65-F5344CB8AC3E}">
        <p14:creationId xmlns:p14="http://schemas.microsoft.com/office/powerpoint/2010/main" val="20390015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816795"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smtClean="0"/>
              <a:t>7. Local civic group wants to offer a summer lunch program for area youth on three days per week.</a:t>
            </a:r>
          </a:p>
          <a:p>
            <a:pPr marL="0" indent="0">
              <a:buClrTx/>
              <a:buFont typeface="Arial" panose="020B0604020202020204" pitchFamily="34" charset="0"/>
              <a:buNone/>
            </a:pPr>
            <a:endParaRPr lang="en-US" sz="4000" smtClean="0"/>
          </a:p>
          <a:p>
            <a:pPr marL="0" indent="0">
              <a:buClrTx/>
              <a:buFont typeface="Arial" panose="020B0604020202020204" pitchFamily="34" charset="0"/>
              <a:buNone/>
            </a:pPr>
            <a:r>
              <a:rPr lang="en-US" sz="4000" smtClean="0"/>
              <a:t>[County with delegation]</a:t>
            </a:r>
            <a:endParaRPr lang="en-US" sz="40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204</a:t>
            </a:fld>
            <a:endParaRPr lang="en-US"/>
          </a:p>
        </p:txBody>
      </p:sp>
    </p:spTree>
    <p:extLst>
      <p:ext uri="{BB962C8B-B14F-4D97-AF65-F5344CB8AC3E}">
        <p14:creationId xmlns:p14="http://schemas.microsoft.com/office/powerpoint/2010/main" val="52474758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18" name="TextBox 17"/>
          <p:cNvSpPr txBox="1"/>
          <p:nvPr/>
        </p:nvSpPr>
        <p:spPr>
          <a:xfrm>
            <a:off x="688258" y="3464909"/>
            <a:ext cx="181896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Product </a:t>
            </a:r>
            <a:b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Sales</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8"/>
          <p:cNvSpPr txBox="1"/>
          <p:nvPr/>
        </p:nvSpPr>
        <p:spPr>
          <a:xfrm>
            <a:off x="6508955" y="3110905"/>
            <a:ext cx="24232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Food &amp; Beverage Service</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65231"/>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TextBox 21"/>
          <p:cNvSpPr txBox="1"/>
          <p:nvPr/>
        </p:nvSpPr>
        <p:spPr>
          <a:xfrm>
            <a:off x="3331346" y="6196227"/>
            <a:ext cx="24884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Arial"/>
                <a:sym typeface="Arial"/>
              </a:rPr>
              <a:t>Local Food System</a:t>
            </a:r>
            <a:endParaRPr kumimoji="0" lang="en-US"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TextBox 9"/>
          <p:cNvSpPr txBox="1"/>
          <p:nvPr/>
        </p:nvSpPr>
        <p:spPr>
          <a:xfrm>
            <a:off x="961317" y="1896111"/>
            <a:ext cx="14846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TextBox 14"/>
          <p:cNvSpPr txBox="1"/>
          <p:nvPr/>
        </p:nvSpPr>
        <p:spPr>
          <a:xfrm>
            <a:off x="6519682" y="1888266"/>
            <a:ext cx="184846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23" name="Google Shape;401;p46"/>
          <p:cNvPicPr preferRelativeResize="0"/>
          <p:nvPr/>
        </p:nvPicPr>
        <p:blipFill rotWithShape="1">
          <a:blip r:embed="rId4">
            <a:alphaModFix/>
          </a:blip>
          <a:srcRect b="75447"/>
          <a:stretch/>
        </p:blipFill>
        <p:spPr>
          <a:xfrm>
            <a:off x="3574" y="-22635"/>
            <a:ext cx="9144000" cy="1683834"/>
          </a:xfrm>
          <a:prstGeom prst="rect">
            <a:avLst/>
          </a:prstGeom>
          <a:noFill/>
          <a:ln>
            <a:noFill/>
          </a:ln>
        </p:spPr>
      </p:pic>
    </p:spTree>
    <p:extLst>
      <p:ext uri="{BB962C8B-B14F-4D97-AF65-F5344CB8AC3E}">
        <p14:creationId xmlns:p14="http://schemas.microsoft.com/office/powerpoint/2010/main" val="314412579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Don’t Stay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Stuck!</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206</a:t>
            </a:fld>
            <a:endParaRPr lang="en-US"/>
          </a:p>
        </p:txBody>
      </p:sp>
    </p:spTree>
    <p:extLst>
      <p:ext uri="{BB962C8B-B14F-4D97-AF65-F5344CB8AC3E}">
        <p14:creationId xmlns:p14="http://schemas.microsoft.com/office/powerpoint/2010/main" val="347251064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3" name="Content Placeholder 2"/>
          <p:cNvSpPr>
            <a:spLocks noGrp="1"/>
          </p:cNvSpPr>
          <p:nvPr>
            <p:ph idx="1"/>
          </p:nvPr>
        </p:nvSpPr>
        <p:spPr>
          <a:xfrm>
            <a:off x="457200" y="1668114"/>
            <a:ext cx="8229600" cy="2310660"/>
          </a:xfrm>
        </p:spPr>
        <p:txBody>
          <a:bodyPr/>
          <a:lstStyle/>
          <a:p>
            <a:pPr marL="0" indent="0">
              <a:buNone/>
            </a:pPr>
            <a:r>
              <a:rPr lang="en-US" dirty="0" smtClean="0"/>
              <a:t>Reach out for help:</a:t>
            </a:r>
          </a:p>
          <a:p>
            <a:pPr marL="0" indent="0">
              <a:buNone/>
            </a:pPr>
            <a:endParaRPr lang="en-US" dirty="0"/>
          </a:p>
          <a:p>
            <a:pPr>
              <a:buFont typeface="Arial" panose="020B0604020202020204" pitchFamily="34" charset="0"/>
              <a:buChar char="•"/>
            </a:pPr>
            <a:r>
              <a:rPr lang="en-US" dirty="0" smtClean="0"/>
              <a:t>Agree with your inspector to ask for clarification from agency supervisors</a:t>
            </a:r>
          </a:p>
          <a:p>
            <a:pPr>
              <a:buFont typeface="Arial" panose="020B0604020202020204" pitchFamily="34" charset="0"/>
              <a:buChar char="•"/>
            </a:pPr>
            <a:r>
              <a:rPr lang="en-US" dirty="0" smtClean="0"/>
              <a:t>Contact agency supervisors on your own</a:t>
            </a:r>
          </a:p>
          <a:p>
            <a:pPr>
              <a:buFont typeface="Arial" panose="020B0604020202020204" pitchFamily="34" charset="0"/>
              <a:buChar char="•"/>
            </a:pPr>
            <a:r>
              <a:rPr lang="en-US" dirty="0" smtClean="0"/>
              <a:t>Contact an organization to help you get clarification from agencies</a:t>
            </a:r>
          </a:p>
        </p:txBody>
      </p:sp>
      <p:sp>
        <p:nvSpPr>
          <p:cNvPr id="5" name="Text Placeholder 4"/>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22" y="5729769"/>
            <a:ext cx="2168320" cy="5080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701" y="4313327"/>
            <a:ext cx="2035277" cy="11668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4566753"/>
            <a:ext cx="1791110" cy="182693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2516" y="4494599"/>
            <a:ext cx="1444877" cy="1314633"/>
          </a:xfrm>
          <a:prstGeom prst="rect">
            <a:avLst/>
          </a:prstGeom>
        </p:spPr>
      </p:pic>
      <p:pic>
        <p:nvPicPr>
          <p:cNvPr id="11" name="Google Shape;401;p46"/>
          <p:cNvPicPr preferRelativeResize="0"/>
          <p:nvPr/>
        </p:nvPicPr>
        <p:blipFill rotWithShape="1">
          <a:blip r:embed="rId7">
            <a:alphaModFix/>
          </a:blip>
          <a:srcRect b="75447"/>
          <a:stretch/>
        </p:blipFill>
        <p:spPr>
          <a:xfrm>
            <a:off x="-1" y="0"/>
            <a:ext cx="9144000" cy="1360449"/>
          </a:xfrm>
          <a:prstGeom prst="rect">
            <a:avLst/>
          </a:prstGeom>
          <a:noFill/>
          <a:ln>
            <a:noFill/>
          </a:ln>
        </p:spPr>
      </p:pic>
    </p:spTree>
    <p:extLst>
      <p:ext uri="{BB962C8B-B14F-4D97-AF65-F5344CB8AC3E}">
        <p14:creationId xmlns:p14="http://schemas.microsoft.com/office/powerpoint/2010/main" val="277813113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1613157"/>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Food Innovation Team</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208</a:t>
            </a:fld>
            <a:endParaRPr lang="en-US"/>
          </a:p>
        </p:txBody>
      </p:sp>
    </p:spTree>
    <p:extLst>
      <p:ext uri="{BB962C8B-B14F-4D97-AF65-F5344CB8AC3E}">
        <p14:creationId xmlns:p14="http://schemas.microsoft.com/office/powerpoint/2010/main" val="31744975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35980" y="3439612"/>
            <a:ext cx="2205130" cy="1077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Innovation Team</a:t>
            </a:r>
          </a:p>
        </p:txBody>
      </p:sp>
      <p:sp>
        <p:nvSpPr>
          <p:cNvPr id="6" name="TextBox 5"/>
          <p:cNvSpPr txBox="1"/>
          <p:nvPr/>
        </p:nvSpPr>
        <p:spPr>
          <a:xfrm>
            <a:off x="2635045" y="3338175"/>
            <a:ext cx="2451182"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MDA Food &amp; Feed Division administrators</a:t>
            </a:r>
          </a:p>
        </p:txBody>
      </p:sp>
      <p:sp>
        <p:nvSpPr>
          <p:cNvPr id="7" name="TextBox 6"/>
          <p:cNvSpPr txBox="1"/>
          <p:nvPr/>
        </p:nvSpPr>
        <p:spPr>
          <a:xfrm>
            <a:off x="730618" y="1782565"/>
            <a:ext cx="2189890"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Delegated authorities</a:t>
            </a:r>
          </a:p>
        </p:txBody>
      </p:sp>
      <p:sp>
        <p:nvSpPr>
          <p:cNvPr id="9" name="TextBox 8"/>
          <p:cNvSpPr txBox="1"/>
          <p:nvPr/>
        </p:nvSpPr>
        <p:spPr>
          <a:xfrm>
            <a:off x="1319671" y="5484009"/>
            <a:ext cx="1209368"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MDA</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2" name="TextBox 11"/>
          <p:cNvSpPr txBox="1"/>
          <p:nvPr/>
        </p:nvSpPr>
        <p:spPr>
          <a:xfrm>
            <a:off x="3880545" y="1701660"/>
            <a:ext cx="1065079"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MDH</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p:txBody>
      </p:sp>
      <p:sp>
        <p:nvSpPr>
          <p:cNvPr id="19" name="TextBox 18"/>
          <p:cNvSpPr txBox="1"/>
          <p:nvPr/>
        </p:nvSpPr>
        <p:spPr>
          <a:xfrm>
            <a:off x="5828889" y="4574226"/>
            <a:ext cx="2141835" cy="1600438"/>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MDA</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MDH</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Delegated authorities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Local food/maker community groups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License applicant</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Ad hoc experts</a:t>
            </a:r>
          </a:p>
        </p:txBody>
      </p:sp>
      <p:sp>
        <p:nvSpPr>
          <p:cNvPr id="20" name="TextBox 19"/>
          <p:cNvSpPr txBox="1"/>
          <p:nvPr/>
        </p:nvSpPr>
        <p:spPr>
          <a:xfrm>
            <a:off x="5592772" y="1184248"/>
            <a:ext cx="2891545"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Community-based groups with food system expertise</a:t>
            </a:r>
          </a:p>
        </p:txBody>
      </p:sp>
      <p:sp>
        <p:nvSpPr>
          <p:cNvPr id="24" name="Right Arrow 23"/>
          <p:cNvSpPr/>
          <p:nvPr/>
        </p:nvSpPr>
        <p:spPr>
          <a:xfrm>
            <a:off x="4768645" y="3481296"/>
            <a:ext cx="708291" cy="79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TextBox 25"/>
          <p:cNvSpPr txBox="1"/>
          <p:nvPr/>
        </p:nvSpPr>
        <p:spPr>
          <a:xfrm>
            <a:off x="1169958" y="370993"/>
            <a:ext cx="6486252" cy="584775"/>
          </a:xfrm>
          <a:prstGeom prst="rect">
            <a:avLst/>
          </a:prstGeom>
          <a:noFill/>
          <a:ln>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Innovation Team Intake Pathways </a:t>
            </a:r>
          </a:p>
        </p:txBody>
      </p:sp>
      <p:sp>
        <p:nvSpPr>
          <p:cNvPr id="27" name="Rectangle 26"/>
          <p:cNvSpPr/>
          <p:nvPr/>
        </p:nvSpPr>
        <p:spPr>
          <a:xfrm>
            <a:off x="5491437" y="3382216"/>
            <a:ext cx="3093763" cy="3130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ight Arrow 1"/>
          <p:cNvSpPr/>
          <p:nvPr/>
        </p:nvSpPr>
        <p:spPr>
          <a:xfrm rot="19631222">
            <a:off x="1790572" y="4778929"/>
            <a:ext cx="1028695" cy="4771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ight Arrow 2"/>
          <p:cNvSpPr/>
          <p:nvPr/>
        </p:nvSpPr>
        <p:spPr>
          <a:xfrm rot="2630206">
            <a:off x="2330845" y="2712051"/>
            <a:ext cx="1166104" cy="544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Down Arrow 3"/>
          <p:cNvSpPr/>
          <p:nvPr/>
        </p:nvSpPr>
        <p:spPr>
          <a:xfrm>
            <a:off x="4091367" y="2296440"/>
            <a:ext cx="495360" cy="10639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Down Arrow 14"/>
          <p:cNvSpPr/>
          <p:nvPr/>
        </p:nvSpPr>
        <p:spPr>
          <a:xfrm>
            <a:off x="6617110" y="2504676"/>
            <a:ext cx="786580" cy="833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Slide Number Placeholder 7"/>
          <p:cNvSpPr>
            <a:spLocks noGrp="1"/>
          </p:cNvSpPr>
          <p:nvPr>
            <p:ph type="sldNum" sz="quarter" idx="12"/>
          </p:nvPr>
        </p:nvSpPr>
        <p:spPr/>
        <p:txBody>
          <a:bodyPr/>
          <a:lstStyle/>
          <a:p>
            <a:fld id="{17027A44-B6BB-4D2B-A1F4-772C488F13DE}" type="slidenum">
              <a:rPr lang="en-US" smtClean="0"/>
              <a:t>209</a:t>
            </a:fld>
            <a:endParaRPr lang="en-US"/>
          </a:p>
        </p:txBody>
      </p:sp>
    </p:spTree>
    <p:extLst>
      <p:ext uri="{BB962C8B-B14F-4D97-AF65-F5344CB8AC3E}">
        <p14:creationId xmlns:p14="http://schemas.microsoft.com/office/powerpoint/2010/main" val="30906300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For</a:t>
            </a:r>
            <a:r>
              <a:rPr kumimoji="0" lang="en-US" sz="3600" b="0" i="0" u="none" strike="noStrike" kern="0" cap="none" spc="0" normalizeH="0" noProof="0" dirty="0" smtClean="0">
                <a:ln>
                  <a:noFill/>
                </a:ln>
                <a:solidFill>
                  <a:srgbClr val="000000"/>
                </a:solidFill>
                <a:effectLst/>
                <a:uLnTx/>
                <a:uFillTx/>
                <a:latin typeface="Arial"/>
                <a:cs typeface="Arial"/>
                <a:sym typeface="Arial"/>
              </a:rPr>
              <a:t> Food Manufacturers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For food processors | UMN Extension - Mozilla Firefox"/>
          <p:cNvPicPr>
            <a:picLocks noChangeAspect="1"/>
          </p:cNvPicPr>
          <p:nvPr/>
        </p:nvPicPr>
        <p:blipFill rotWithShape="1">
          <a:blip r:embed="rId5">
            <a:extLst>
              <a:ext uri="{28A0092B-C50C-407E-A947-70E740481C1C}">
                <a14:useLocalDpi xmlns:a14="http://schemas.microsoft.com/office/drawing/2010/main" val="0"/>
              </a:ext>
            </a:extLst>
          </a:blip>
          <a:srcRect t="12374" r="40194" b="50190"/>
          <a:stretch/>
        </p:blipFill>
        <p:spPr>
          <a:xfrm>
            <a:off x="233004" y="1087700"/>
            <a:ext cx="4305945" cy="1446180"/>
          </a:xfrm>
          <a:prstGeom prst="rect">
            <a:avLst/>
          </a:prstGeom>
        </p:spPr>
      </p:pic>
      <p:pic>
        <p:nvPicPr>
          <p:cNvPr id="4" name="Picture 3" descr="For food processors | UMN Extension - Mozilla Firefox"/>
          <p:cNvPicPr>
            <a:picLocks noChangeAspect="1"/>
          </p:cNvPicPr>
          <p:nvPr/>
        </p:nvPicPr>
        <p:blipFill rotWithShape="1">
          <a:blip r:embed="rId6">
            <a:extLst>
              <a:ext uri="{28A0092B-C50C-407E-A947-70E740481C1C}">
                <a14:useLocalDpi xmlns:a14="http://schemas.microsoft.com/office/drawing/2010/main" val="0"/>
              </a:ext>
            </a:extLst>
          </a:blip>
          <a:srcRect t="16275" r="33340" b="58992"/>
          <a:stretch/>
        </p:blipFill>
        <p:spPr>
          <a:xfrm>
            <a:off x="240890" y="2577948"/>
            <a:ext cx="4749752" cy="945534"/>
          </a:xfrm>
          <a:prstGeom prst="rect">
            <a:avLst/>
          </a:prstGeom>
        </p:spPr>
      </p:pic>
      <p:sp>
        <p:nvSpPr>
          <p:cNvPr id="5" name="Rectangle 4"/>
          <p:cNvSpPr/>
          <p:nvPr/>
        </p:nvSpPr>
        <p:spPr>
          <a:xfrm>
            <a:off x="240889" y="1087700"/>
            <a:ext cx="4298060" cy="25276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p:cNvSpPr txBox="1"/>
          <p:nvPr/>
        </p:nvSpPr>
        <p:spPr>
          <a:xfrm>
            <a:off x="341669" y="6181725"/>
            <a:ext cx="6749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hlinkClick r:id="rId7"/>
              </a:rPr>
              <a:t>https://</a:t>
            </a:r>
            <a:r>
              <a:rPr kumimoji="0" lang="en-US" sz="1800" b="1" i="0" u="none" strike="noStrike" kern="0" cap="none" spc="0" normalizeH="0" baseline="0" noProof="0" dirty="0" smtClean="0">
                <a:ln>
                  <a:noFill/>
                </a:ln>
                <a:solidFill>
                  <a:srgbClr val="000000"/>
                </a:solidFill>
                <a:effectLst/>
                <a:uLnTx/>
                <a:uFillTx/>
                <a:latin typeface="Arial"/>
                <a:cs typeface="Arial"/>
                <a:sym typeface="Arial"/>
                <a:hlinkClick r:id="rId7"/>
              </a:rPr>
              <a:t>extension.umn.edu/food-safety/food-processors</a:t>
            </a:r>
            <a:r>
              <a:rPr kumimoji="0" lang="en-US" sz="1800" b="1"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a:t>
            </a:fld>
            <a:endParaRPr lang="en-US"/>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1953" y="1087700"/>
            <a:ext cx="2384361" cy="3394448"/>
          </a:xfrm>
          <a:prstGeom prst="rect">
            <a:avLst/>
          </a:prstGeom>
        </p:spPr>
      </p:pic>
      <p:pic>
        <p:nvPicPr>
          <p:cNvPr id="8" name="Picture 7"/>
          <p:cNvPicPr>
            <a:picLocks noChangeAspect="1"/>
          </p:cNvPicPr>
          <p:nvPr/>
        </p:nvPicPr>
        <p:blipFill>
          <a:blip r:embed="rId9"/>
          <a:stretch>
            <a:fillRect/>
          </a:stretch>
        </p:blipFill>
        <p:spPr>
          <a:xfrm>
            <a:off x="1037168" y="3772750"/>
            <a:ext cx="5358848" cy="2005758"/>
          </a:xfrm>
          <a:prstGeom prst="rect">
            <a:avLst/>
          </a:prstGeom>
        </p:spPr>
      </p:pic>
    </p:spTree>
    <p:extLst>
      <p:ext uri="{BB962C8B-B14F-4D97-AF65-F5344CB8AC3E}">
        <p14:creationId xmlns:p14="http://schemas.microsoft.com/office/powerpoint/2010/main" val="366880962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45688"/>
            <a:ext cx="6261000" cy="1416205"/>
          </a:xfrm>
          <a:prstGeom prst="rect">
            <a:avLst/>
          </a:prstGeom>
          <a:noFill/>
          <a:ln>
            <a:noFill/>
          </a:ln>
        </p:spPr>
        <p:txBody>
          <a:bodyPr spcFirstLastPara="1" wrap="square" lIns="91425" tIns="45700" rIns="91425" bIns="45700" anchor="b" anchorCtr="0">
            <a:noAutofit/>
          </a:bodyPr>
          <a:lstStyle/>
          <a:p>
            <a:r>
              <a:rPr lang="en-US" sz="4400" dirty="0">
                <a:solidFill>
                  <a:srgbClr val="000000"/>
                </a:solidFill>
                <a:latin typeface="Arial"/>
                <a:cs typeface="Arial"/>
                <a:sym typeface="Arial"/>
              </a:rPr>
              <a:t>Thank you!</a:t>
            </a:r>
            <a:br>
              <a:rPr lang="en-US" sz="4400" dirty="0">
                <a:solidFill>
                  <a:srgbClr val="000000"/>
                </a:solidFill>
                <a:latin typeface="Arial"/>
                <a:cs typeface="Arial"/>
                <a:sym typeface="Arial"/>
              </a:rPr>
            </a:br>
            <a:endParaRPr sz="4200" b="0" i="0" u="none" strike="noStrike" cap="none" dirty="0">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1613157"/>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p:cNvSpPr txBox="1"/>
          <p:nvPr/>
        </p:nvSpPr>
        <p:spPr>
          <a:xfrm>
            <a:off x="631675" y="1317009"/>
            <a:ext cx="607380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Jane </a:t>
            </a:r>
            <a:r>
              <a:rPr kumimoji="0" lang="en-US" sz="2000" b="0" i="0" u="none" strike="noStrike" kern="0" cap="none" spc="0" normalizeH="0" baseline="0" noProof="0" dirty="0" err="1" smtClean="0">
                <a:ln>
                  <a:noFill/>
                </a:ln>
                <a:solidFill>
                  <a:srgbClr val="000000"/>
                </a:solidFill>
                <a:effectLst/>
                <a:uLnTx/>
                <a:uFillTx/>
                <a:latin typeface="Arial"/>
                <a:cs typeface="Arial"/>
                <a:sym typeface="Arial"/>
              </a:rPr>
              <a:t>Grimsbo</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Jewett</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Associate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Minnesota Institute for Sustainable Agriculture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University of Minnesota</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5"/>
              </a:rPr>
              <a:t>jewet006@umn.edu</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218-670-0066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Kathy </a:t>
            </a:r>
            <a:r>
              <a:rPr kumimoji="0" lang="en-US" sz="2000" b="0" i="0" u="none" strike="noStrike" kern="0" cap="none" spc="0" normalizeH="0" baseline="0" noProof="0" dirty="0" err="1" smtClean="0">
                <a:ln>
                  <a:noFill/>
                </a:ln>
                <a:solidFill>
                  <a:srgbClr val="000000"/>
                </a:solidFill>
                <a:effectLst/>
                <a:uLnTx/>
                <a:uFillTx/>
                <a:latin typeface="Arial"/>
                <a:cs typeface="Arial"/>
                <a:sym typeface="Arial"/>
              </a:rPr>
              <a:t>Zeman</a:t>
            </a: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Executive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Minnesota Farmers’ Market Association</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6"/>
              </a:rPr>
              <a:t>kzeman@mfma.org</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Brett Olson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Creative Director &amp; Co-Founder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Renewing the Countryside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7"/>
              </a:rPr>
              <a:t>brett@rtcinfo.org</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210</a:t>
            </a:fld>
            <a:endParaRPr lang="en-US"/>
          </a:p>
        </p:txBody>
      </p:sp>
    </p:spTree>
    <p:extLst>
      <p:ext uri="{BB962C8B-B14F-4D97-AF65-F5344CB8AC3E}">
        <p14:creationId xmlns:p14="http://schemas.microsoft.com/office/powerpoint/2010/main" val="40247684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Blazing Trails through the Jungle of Local Food Regulations </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710575" y="1592693"/>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1950549" y="4696493"/>
            <a:ext cx="524290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Funded by: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North Central Sustainable Agriculture Research &amp; Education Program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(NCR-SARE)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p:nvSpPr>
        <p:spPr>
          <a:xfrm>
            <a:off x="660361" y="3675118"/>
            <a:ext cx="62340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www.misa.umn.edu/resources/blazing-trails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76" y="4681125"/>
            <a:ext cx="1768578" cy="1632533"/>
          </a:xfrm>
          <a:prstGeom prst="rect">
            <a:avLst/>
          </a:prstGeom>
        </p:spPr>
      </p:pic>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211</a:t>
            </a:fld>
            <a:endParaRPr lang="en-US"/>
          </a:p>
        </p:txBody>
      </p:sp>
    </p:spTree>
    <p:extLst>
      <p:ext uri="{BB962C8B-B14F-4D97-AF65-F5344CB8AC3E}">
        <p14:creationId xmlns:p14="http://schemas.microsoft.com/office/powerpoint/2010/main" val="132155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smtClean="0"/>
              <a:t>Reference Materials: </a:t>
            </a:r>
            <a:br>
              <a:rPr lang="en-US" sz="3600" dirty="0" smtClean="0"/>
            </a:br>
            <a:r>
              <a:rPr lang="en-US" sz="3600" dirty="0" smtClean="0"/>
              <a:t>For Food Businesses</a:t>
            </a:r>
            <a:endParaRPr kumimoji="0" sz="3600" b="0" i="0" u="none" strike="noStrike" kern="0" cap="none" spc="0" normalizeH="0" baseline="0" noProof="0" dirty="0">
              <a:ln>
                <a:noFill/>
              </a:ln>
              <a:solidFill>
                <a:srgbClr val="000000"/>
              </a:solidFill>
              <a:effectLst/>
              <a:uLnTx/>
              <a:uFillTx/>
              <a:sym typeface="Aria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78" y="1768858"/>
            <a:ext cx="5850194" cy="3785420"/>
          </a:xfrm>
          <a:prstGeom prst="rect">
            <a:avLst/>
          </a:prstGeom>
        </p:spPr>
      </p:pic>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3205548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23</a:t>
            </a:fld>
            <a:endParaRPr lang="en-US" dirty="0"/>
          </a:p>
        </p:txBody>
      </p:sp>
      <p:pic>
        <p:nvPicPr>
          <p:cNvPr id="9"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pic>
        <p:nvPicPr>
          <p:cNvPr id="10" name="Picture 9" descr="Minnesota Legislature - Office of the Revisor of Statutes - Mozilla Firefox"/>
          <p:cNvPicPr>
            <a:picLocks noChangeAspect="1"/>
          </p:cNvPicPr>
          <p:nvPr/>
        </p:nvPicPr>
        <p:blipFill rotWithShape="1">
          <a:blip r:embed="rId4">
            <a:extLst>
              <a:ext uri="{28A0092B-C50C-407E-A947-70E740481C1C}">
                <a14:useLocalDpi xmlns:a14="http://schemas.microsoft.com/office/drawing/2010/main" val="0"/>
              </a:ext>
            </a:extLst>
          </a:blip>
          <a:srcRect t="16383" r="12796"/>
          <a:stretch/>
        </p:blipFill>
        <p:spPr>
          <a:xfrm>
            <a:off x="570558" y="2033978"/>
            <a:ext cx="7771834" cy="3998522"/>
          </a:xfrm>
          <a:prstGeom prst="rect">
            <a:avLst/>
          </a:prstGeom>
          <a:noFill/>
          <a:ln w="12700">
            <a:solidFill>
              <a:schemeClr val="tx1"/>
            </a:solidFill>
          </a:ln>
        </p:spPr>
      </p:pic>
    </p:spTree>
    <p:extLst>
      <p:ext uri="{BB962C8B-B14F-4D97-AF65-F5344CB8AC3E}">
        <p14:creationId xmlns:p14="http://schemas.microsoft.com/office/powerpoint/2010/main" val="26459547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82583" y="1402838"/>
            <a:ext cx="6073804" cy="424731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The landscape of food regulation: federal, tribal, state, local </a:t>
            </a:r>
            <a:br>
              <a:rPr kumimoji="0" lang="en-US" sz="5400" b="0" i="0" u="none" strike="noStrike" kern="0" cap="none" spc="0" normalizeH="0" baseline="0" noProof="0" dirty="0" smtClean="0">
                <a:ln>
                  <a:noFill/>
                </a:ln>
                <a:solidFill>
                  <a:srgbClr val="000000"/>
                </a:solidFill>
                <a:effectLst/>
                <a:uLnTx/>
                <a:uFillTx/>
                <a:latin typeface="Arial"/>
                <a:cs typeface="Arial"/>
                <a:sym typeface="Arial"/>
              </a:rPr>
            </a:br>
            <a:r>
              <a:rPr kumimoji="0" lang="en-US" sz="5400" b="0" i="0" u="none" strike="noStrike" kern="0" cap="none" spc="0" normalizeH="0" baseline="0" noProof="0" dirty="0" smtClean="0">
                <a:ln>
                  <a:noFill/>
                </a:ln>
                <a:solidFill>
                  <a:srgbClr val="000000"/>
                </a:solidFill>
                <a:effectLst/>
                <a:uLnTx/>
                <a:uFillTx/>
                <a:latin typeface="Arial"/>
                <a:cs typeface="Arial"/>
                <a:sym typeface="Arial"/>
              </a:rPr>
              <a:t>(statute &amp; rule)</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24</a:t>
            </a:fld>
            <a:endParaRPr lang="en-US"/>
          </a:p>
        </p:txBody>
      </p:sp>
    </p:spTree>
    <p:extLst>
      <p:ext uri="{BB962C8B-B14F-4D97-AF65-F5344CB8AC3E}">
        <p14:creationId xmlns:p14="http://schemas.microsoft.com/office/powerpoint/2010/main" val="875530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95270" y="804112"/>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Food</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95271" y="1458877"/>
            <a:ext cx="6697678" cy="4154524"/>
          </a:xfrm>
          <a:prstGeom prst="rect">
            <a:avLst/>
          </a:prstGeom>
          <a:noFill/>
          <a:ln>
            <a:noFill/>
          </a:ln>
        </p:spPr>
        <p:txBody>
          <a:bodyPr spcFirstLastPara="1" wrap="square" lIns="91425" tIns="91425" rIns="91425" bIns="91425" anchor="t" anchorCtr="0">
            <a:noAutofit/>
          </a:bodyPr>
          <a:lstStyle/>
          <a:p>
            <a:pPr>
              <a:defRPr/>
            </a:pPr>
            <a:r>
              <a:rPr lang="en-US" sz="2400" dirty="0"/>
              <a:t>"Food" means every ingredient used for, entering into the consumption of, or used or intended for use in the preparation of food, drink, confectionery, or condiment for humans or other animals, whether simple, mixed, or compound; and articles used as components of these ingredients.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M.S</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34A.01 Subdivision </a:t>
            </a:r>
            <a:r>
              <a:rPr lang="en-US" sz="1800" i="1" dirty="0">
                <a:solidFill>
                  <a:srgbClr val="333333"/>
                </a:solidFill>
                <a:highlight>
                  <a:srgbClr val="FFFFFF"/>
                </a:highlight>
                <a:latin typeface="Times New Roman"/>
                <a:ea typeface="Times New Roman"/>
                <a:cs typeface="Times New Roman"/>
                <a:sym typeface="Times New Roman"/>
              </a:rPr>
              <a:t>4</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25</a:t>
            </a:fld>
            <a:endParaRPr lang="en-US"/>
          </a:p>
        </p:txBody>
      </p:sp>
      <p:sp>
        <p:nvSpPr>
          <p:cNvPr id="8" name="Google Shape;311;p36"/>
          <p:cNvSpPr txBox="1"/>
          <p:nvPr/>
        </p:nvSpPr>
        <p:spPr>
          <a:xfrm>
            <a:off x="395272" y="146712"/>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6396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95272" y="843676"/>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Sell/Sale</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95271" y="1458876"/>
            <a:ext cx="6697678" cy="516286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M.S</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34A.01 Subdivision </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12</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26</a:t>
            </a:fld>
            <a:endParaRPr lang="en-US"/>
          </a:p>
        </p:txBody>
      </p:sp>
      <p:sp>
        <p:nvSpPr>
          <p:cNvPr id="8" name="Google Shape;311;p36"/>
          <p:cNvSpPr txBox="1"/>
          <p:nvPr/>
        </p:nvSpPr>
        <p:spPr>
          <a:xfrm>
            <a:off x="395272" y="146712"/>
            <a:ext cx="6500827" cy="615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78154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8" y="1712750"/>
            <a:ext cx="6943576"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Definitions: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Every ingredient involved in something humans will eat or drink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Sell/Sale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Any time food changes hands in any way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22921099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50949" y="185947"/>
            <a:ext cx="6500725" cy="149167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a:t>
            </a:r>
            <a:r>
              <a:rPr kumimoji="0" lang="en-US" sz="3600" b="0" i="0" u="none" strike="noStrike" kern="0" cap="none" spc="0" normalizeH="0" noProof="0" dirty="0" smtClean="0">
                <a:ln>
                  <a:noFill/>
                </a:ln>
                <a:solidFill>
                  <a:srgbClr val="000000"/>
                </a:solidFill>
                <a:effectLst/>
                <a:uLnTx/>
                <a:uFillTx/>
                <a:latin typeface="Arial"/>
                <a:cs typeface="Arial"/>
                <a:sym typeface="Arial"/>
              </a:rPr>
              <a:t>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8" y="1101565"/>
            <a:ext cx="6943576" cy="4001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Definitions: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Person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Any individual</a:t>
            </a:r>
            <a:r>
              <a:rPr kumimoji="0" lang="en-US" sz="2000" b="0" i="0" u="none" strike="noStrike" kern="0" cap="none" spc="0" normalizeH="0" baseline="0" noProof="0" dirty="0">
                <a:ln>
                  <a:noFill/>
                </a:ln>
                <a:solidFill>
                  <a:srgbClr val="000000"/>
                </a:solidFill>
                <a:effectLst/>
                <a:uLnTx/>
                <a:uFillTx/>
                <a:latin typeface="Arial"/>
                <a:cs typeface="Arial"/>
                <a:sym typeface="Arial"/>
              </a:rPr>
              <a:t>, firm, partnership, cooperative, society, joint stock association, association, company, or corporation and includes any officer, employee, agent, trustee, receiver, assignee, or other similar business entity or representative of one of those entities</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Individual = An actual flesh-and-blood</a:t>
            </a:r>
            <a:r>
              <a:rPr kumimoji="0" lang="en-US" sz="2800" b="0" i="0" u="none" strike="noStrike" kern="0" cap="none" spc="0" normalizeH="0" noProof="0" dirty="0" smtClean="0">
                <a:ln>
                  <a:noFill/>
                </a:ln>
                <a:solidFill>
                  <a:srgbClr val="000000"/>
                </a:solidFill>
                <a:effectLst/>
                <a:uLnTx/>
                <a:uFillTx/>
                <a:latin typeface="Arial"/>
                <a:cs typeface="Arial"/>
                <a:sym typeface="Arial"/>
              </a:rPr>
              <a:t> </a:t>
            </a:r>
            <a:br>
              <a:rPr kumimoji="0" lang="en-US" sz="2800" b="0" i="0" u="none" strike="noStrike" kern="0" cap="none" spc="0" normalizeH="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human being</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28</a:t>
            </a:fld>
            <a:endParaRPr lang="en-US"/>
          </a:p>
        </p:txBody>
      </p:sp>
      <p:sp>
        <p:nvSpPr>
          <p:cNvPr id="4" name="TextBox 3"/>
          <p:cNvSpPr txBox="1"/>
          <p:nvPr/>
        </p:nvSpPr>
        <p:spPr>
          <a:xfrm>
            <a:off x="671125" y="5803900"/>
            <a:ext cx="5297875" cy="523220"/>
          </a:xfrm>
          <a:prstGeom prst="rect">
            <a:avLst/>
          </a:prstGeom>
          <a:noFill/>
        </p:spPr>
        <p:txBody>
          <a:bodyPr wrap="square" rtlCol="0">
            <a:spAutoFit/>
          </a:bodyPr>
          <a:lstStyle/>
          <a:p>
            <a:r>
              <a:rPr lang="en-US" dirty="0" smtClean="0"/>
              <a:t>M.S. 34A.01 </a:t>
            </a:r>
            <a:r>
              <a:rPr lang="en-US" dirty="0" err="1" smtClean="0"/>
              <a:t>Subd</a:t>
            </a:r>
            <a:r>
              <a:rPr lang="en-US" dirty="0" smtClean="0"/>
              <a:t>. </a:t>
            </a:r>
            <a:r>
              <a:rPr lang="en-US" dirty="0"/>
              <a:t>10</a:t>
            </a:r>
            <a:br>
              <a:rPr lang="en-US" dirty="0"/>
            </a:br>
            <a:r>
              <a:rPr lang="en-US" dirty="0">
                <a:hlinkClick r:id="rId5"/>
              </a:rPr>
              <a:t>https://</a:t>
            </a:r>
            <a:r>
              <a:rPr lang="en-US" dirty="0" smtClean="0">
                <a:hlinkClick r:id="rId5"/>
              </a:rPr>
              <a:t>www.revisor.mn.gov/statutes/cite/34A.01</a:t>
            </a:r>
            <a:r>
              <a:rPr lang="en-US" dirty="0" smtClean="0"/>
              <a:t> </a:t>
            </a:r>
            <a:endParaRPr lang="en-US" dirty="0"/>
          </a:p>
        </p:txBody>
      </p:sp>
    </p:spTree>
    <p:extLst>
      <p:ext uri="{BB962C8B-B14F-4D97-AF65-F5344CB8AC3E}">
        <p14:creationId xmlns:p14="http://schemas.microsoft.com/office/powerpoint/2010/main" val="2363396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53628" y="364743"/>
            <a:ext cx="6780981" cy="1259649"/>
          </a:xfrm>
          <a:prstGeom prst="rect">
            <a:avLst/>
          </a:prstGeom>
          <a:noFill/>
          <a:ln>
            <a:noFill/>
          </a:ln>
        </p:spPr>
        <p:txBody>
          <a:bodyPr spcFirstLastPara="1" wrap="square" lIns="91425" tIns="91425" rIns="91425" bIns="91425" anchor="t" anchorCtr="0">
            <a:noAutofit/>
          </a:bodyPr>
          <a:lstStyle/>
          <a:p>
            <a:pPr lvl="0">
              <a:defRPr/>
            </a:pPr>
            <a:r>
              <a:rPr lang="en-US" sz="3600" dirty="0"/>
              <a:t>Landscape of Food Regulation</a:t>
            </a:r>
          </a:p>
        </p:txBody>
      </p:sp>
      <p:sp>
        <p:nvSpPr>
          <p:cNvPr id="313" name="Google Shape;313;p36"/>
          <p:cNvSpPr txBox="1"/>
          <p:nvPr/>
        </p:nvSpPr>
        <p:spPr>
          <a:xfrm>
            <a:off x="553825" y="160664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7" y="1458491"/>
            <a:ext cx="6820703"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Phrases not defined in Minnesota statute: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“Regularly Engaged in Food Business”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“Community Event”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“Point of Sale”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If you run into unknowns, there is help! We’ll talk about the Food Innovation Team in a bit.</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29</a:t>
            </a:fld>
            <a:endParaRPr lang="en-US"/>
          </a:p>
        </p:txBody>
      </p:sp>
    </p:spTree>
    <p:extLst>
      <p:ext uri="{BB962C8B-B14F-4D97-AF65-F5344CB8AC3E}">
        <p14:creationId xmlns:p14="http://schemas.microsoft.com/office/powerpoint/2010/main" val="4190196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Who Is Helping Us</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659285"/>
            <a:ext cx="6073804" cy="3539430"/>
          </a:xfrm>
          <a:prstGeom prst="rect">
            <a:avLst/>
          </a:prstGeom>
          <a:noFill/>
        </p:spPr>
        <p:txBody>
          <a:bodyPr wrap="square" rtlCol="0">
            <a:spAutoFit/>
          </a:bodyPr>
          <a:lstStyle/>
          <a:p>
            <a:r>
              <a:rPr lang="en-US" sz="2000" dirty="0" smtClean="0"/>
              <a:t>Local Food Advisory Committee</a:t>
            </a:r>
          </a:p>
          <a:p>
            <a:endParaRPr lang="en-US" sz="2000" dirty="0"/>
          </a:p>
          <a:p>
            <a:r>
              <a:rPr lang="en-US" sz="2000" dirty="0" smtClean="0"/>
              <a:t>Minnesota Department of Health</a:t>
            </a:r>
          </a:p>
          <a:p>
            <a:pPr marL="342900" indent="-342900">
              <a:buFontTx/>
              <a:buChar char="-"/>
            </a:pPr>
            <a:r>
              <a:rPr lang="en-US" sz="2000" dirty="0" smtClean="0"/>
              <a:t>Food, Pools, and Lodging Section</a:t>
            </a:r>
          </a:p>
          <a:p>
            <a:pPr marL="342900" indent="-342900">
              <a:buFontTx/>
              <a:buChar char="-"/>
            </a:pPr>
            <a:r>
              <a:rPr lang="en-US" sz="2000" dirty="0"/>
              <a:t>Statewide Health Improvement </a:t>
            </a:r>
            <a:r>
              <a:rPr lang="en-US" sz="2000" dirty="0" smtClean="0"/>
              <a:t>Partnership</a:t>
            </a:r>
          </a:p>
          <a:p>
            <a:endParaRPr lang="en-US" sz="2000" dirty="0"/>
          </a:p>
          <a:p>
            <a:r>
              <a:rPr lang="en-US" sz="2000" dirty="0" smtClean="0"/>
              <a:t>Minnesota Department of Agriculture</a:t>
            </a:r>
          </a:p>
          <a:p>
            <a:pPr marL="342900" indent="-342900">
              <a:buFontTx/>
              <a:buChar char="-"/>
            </a:pPr>
            <a:r>
              <a:rPr lang="en-US" sz="2000" dirty="0" smtClean="0"/>
              <a:t>Food and Feed Safety Division</a:t>
            </a:r>
          </a:p>
          <a:p>
            <a:pPr marL="342900" indent="-342900">
              <a:buFontTx/>
              <a:buChar char="-"/>
            </a:pPr>
            <a:r>
              <a:rPr lang="en-US" sz="2000" dirty="0" smtClean="0"/>
              <a:t>Dairy and Meat Inspection Division</a:t>
            </a:r>
          </a:p>
          <a:p>
            <a:endParaRPr lang="en-US" sz="2000" dirty="0" smtClean="0"/>
          </a:p>
          <a:p>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a:t>
            </a:fld>
            <a:endParaRPr lang="en-US"/>
          </a:p>
        </p:txBody>
      </p:sp>
    </p:spTree>
    <p:extLst>
      <p:ext uri="{BB962C8B-B14F-4D97-AF65-F5344CB8AC3E}">
        <p14:creationId xmlns:p14="http://schemas.microsoft.com/office/powerpoint/2010/main" val="2606928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75" y="1742055"/>
            <a:ext cx="6695875"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Abbreviations: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CFR = Code of Federal Regulations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CGMP = Current Good Manufacturing Practices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PMO = Pasteurized Milk Ordinance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30</a:t>
            </a:fld>
            <a:endParaRPr lang="en-US"/>
          </a:p>
        </p:txBody>
      </p:sp>
      <p:sp>
        <p:nvSpPr>
          <p:cNvPr id="10" name="Google Shape;311;p36"/>
          <p:cNvSpPr txBox="1"/>
          <p:nvPr/>
        </p:nvSpPr>
        <p:spPr>
          <a:xfrm>
            <a:off x="389507" y="211898"/>
            <a:ext cx="6780981" cy="1259649"/>
          </a:xfrm>
          <a:prstGeom prst="rect">
            <a:avLst/>
          </a:prstGeom>
          <a:noFill/>
          <a:ln>
            <a:noFill/>
          </a:ln>
        </p:spPr>
        <p:txBody>
          <a:bodyPr spcFirstLastPara="1" wrap="square" lIns="91425" tIns="91425" rIns="91425" bIns="91425" anchor="t" anchorCtr="0">
            <a:noAutofit/>
          </a:bodyPr>
          <a:lstStyle/>
          <a:p>
            <a:pPr lvl="0">
              <a:defRPr/>
            </a:pPr>
            <a:r>
              <a:rPr lang="en-US" sz="3600" dirty="0"/>
              <a:t>Landscape of Food Regulation</a:t>
            </a:r>
          </a:p>
        </p:txBody>
      </p:sp>
    </p:spTree>
    <p:extLst>
      <p:ext uri="{BB962C8B-B14F-4D97-AF65-F5344CB8AC3E}">
        <p14:creationId xmlns:p14="http://schemas.microsoft.com/office/powerpoint/2010/main" val="37427096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2018049"/>
            <a:ext cx="607380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More Terms: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Approved = MN Rules 4626.0020</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subpart 4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Exemption = given in statute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Exclusion = carved out of statute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31</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3305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37311" y="939349"/>
            <a:ext cx="695870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USDA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Pure Food and Drug Act (1906)</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Inspection Act (1906)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Poultry Products Inspection Act (1957)</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32</a:t>
            </a:fld>
            <a:endParaRPr lang="en-US"/>
          </a:p>
        </p:txBody>
      </p:sp>
      <p:sp>
        <p:nvSpPr>
          <p:cNvPr id="9" name="Google Shape;311;p36"/>
          <p:cNvSpPr txBox="1">
            <a:spLocks noGrp="1"/>
          </p:cNvSpPr>
          <p:nvPr>
            <p:ph type="title"/>
          </p:nvPr>
        </p:nvSpPr>
        <p:spPr>
          <a:xfrm>
            <a:off x="395288" y="188913"/>
            <a:ext cx="6513512" cy="57308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904880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475120" y="1634868"/>
            <a:ext cx="695870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FDA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p>
          <a:p>
            <a:pPr>
              <a:defRPr/>
            </a:pPr>
            <a:r>
              <a:rPr lang="en-US" sz="2800" dirty="0"/>
              <a:t>Pasteurized Milk Ordinance (1924)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Drug, and Cosmetic Act (1938)</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Safety Modernization Act (2011)</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33</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3139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7" y="1373184"/>
            <a:ext cx="695870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Food Safety Modernization Act (2011)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t> </a:t>
            </a:r>
            <a:r>
              <a:rPr lang="en-US" sz="2800" dirty="0" smtClean="0"/>
              <a:t> 7 parts: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Produce Safety</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Preventive Controls for Human Food</a:t>
            </a:r>
            <a:endParaRPr lang="en-US" sz="28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  * Preventive Controls for Animal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Sanitary Transportation</a:t>
            </a:r>
            <a:r>
              <a:rPr kumimoji="0" lang="en-US" sz="2800" b="0" i="0" u="none" strike="noStrike" kern="0" cap="none" spc="0" normalizeH="0" noProof="0" dirty="0" smtClean="0">
                <a:ln>
                  <a:noFill/>
                </a:ln>
                <a:solidFill>
                  <a:srgbClr val="000000"/>
                </a:solidFill>
                <a:effectLst/>
                <a:uLnTx/>
                <a:uFillTx/>
                <a:latin typeface="Arial"/>
                <a:cs typeface="Arial"/>
                <a:sym typeface="Arial"/>
              </a:rPr>
              <a:t> of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t> </a:t>
            </a:r>
            <a:r>
              <a:rPr lang="en-US" sz="2800" dirty="0" smtClean="0"/>
              <a:t> * Foreign Supplier Verification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noProof="0" dirty="0">
                <a:ln>
                  <a:noFill/>
                </a:ln>
                <a:solidFill>
                  <a:srgbClr val="000000"/>
                </a:solidFill>
                <a:effectLst/>
                <a:uLnTx/>
                <a:uFillTx/>
                <a:latin typeface="Arial"/>
                <a:cs typeface="Arial"/>
                <a:sym typeface="Arial"/>
              </a:rPr>
              <a:t> </a:t>
            </a:r>
            <a:r>
              <a:rPr kumimoji="0" lang="en-US" sz="2800" b="0" i="0" u="none" strike="noStrike" kern="0" cap="none" spc="0" normalizeH="0" noProof="0" dirty="0" smtClean="0">
                <a:ln>
                  <a:noFill/>
                </a:ln>
                <a:solidFill>
                  <a:srgbClr val="000000"/>
                </a:solidFill>
                <a:effectLst/>
                <a:uLnTx/>
                <a:uFillTx/>
                <a:latin typeface="Arial"/>
                <a:cs typeface="Arial"/>
                <a:sym typeface="Arial"/>
              </a:rPr>
              <a:t> * Accredited Third-Party Certification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t> </a:t>
            </a:r>
            <a:r>
              <a:rPr lang="en-US" sz="2800" dirty="0" smtClean="0"/>
              <a:t> * Intentional Adulteration of Food</a:t>
            </a: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34</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930095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dirty="0">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6963" y="814635"/>
            <a:ext cx="6958707" cy="5693866"/>
          </a:xfrm>
          <a:prstGeom prst="rect">
            <a:avLst/>
          </a:prstGeom>
          <a:noFill/>
        </p:spPr>
        <p:txBody>
          <a:bodyPr wrap="square" rtlCol="0">
            <a:spAutoFit/>
          </a:bodyPr>
          <a:lstStyle/>
          <a:p>
            <a:r>
              <a:rPr lang="en-US" dirty="0"/>
              <a:t>C</a:t>
            </a:r>
            <a:r>
              <a:rPr lang="en-US" dirty="0" smtClean="0"/>
              <a:t>reamery </a:t>
            </a:r>
            <a:r>
              <a:rPr lang="en-US" dirty="0"/>
              <a:t>Journal, </a:t>
            </a:r>
            <a:r>
              <a:rPr lang="en-US" dirty="0" smtClean="0"/>
              <a:t>1907 – Wheeler McMillan</a:t>
            </a:r>
            <a:endParaRPr lang="en-US" dirty="0"/>
          </a:p>
          <a:p>
            <a:r>
              <a:rPr lang="en-US" dirty="0"/>
              <a:t> </a:t>
            </a:r>
            <a:r>
              <a:rPr lang="en-US" u="sng" dirty="0"/>
              <a:t>Inspector Under the Act</a:t>
            </a:r>
          </a:p>
          <a:p>
            <a:r>
              <a:rPr lang="en-US" dirty="0"/>
              <a:t> </a:t>
            </a:r>
          </a:p>
          <a:p>
            <a:r>
              <a:rPr lang="en-US" dirty="0"/>
              <a:t>“Where are you going, my pretty maid?”</a:t>
            </a:r>
          </a:p>
          <a:p>
            <a:r>
              <a:rPr lang="en-US" dirty="0"/>
              <a:t>I’m going a-milking, sir,” she said.</a:t>
            </a:r>
          </a:p>
          <a:p>
            <a:r>
              <a:rPr lang="en-US" dirty="0"/>
              <a:t>“Dear maiden, I’d like to disclose the fact,</a:t>
            </a:r>
          </a:p>
          <a:p>
            <a:r>
              <a:rPr lang="en-US" dirty="0"/>
              <a:t>That I’m an inspector under the Act.</a:t>
            </a:r>
          </a:p>
          <a:p>
            <a:r>
              <a:rPr lang="en-US" dirty="0"/>
              <a:t>So pray remain, for I want to know</a:t>
            </a:r>
          </a:p>
          <a:p>
            <a:r>
              <a:rPr lang="en-US" dirty="0"/>
              <a:t>A thing or two before you go.</a:t>
            </a:r>
          </a:p>
          <a:p>
            <a:r>
              <a:rPr lang="en-US" dirty="0"/>
              <a:t>Nay, pretty maiden, you must not weep;</a:t>
            </a:r>
          </a:p>
          <a:p>
            <a:r>
              <a:rPr lang="en-US" dirty="0"/>
              <a:t>How far away are the pigs you keep?</a:t>
            </a:r>
          </a:p>
          <a:p>
            <a:r>
              <a:rPr lang="en-US" dirty="0"/>
              <a:t>And what percentage of butter-fat</a:t>
            </a:r>
          </a:p>
          <a:p>
            <a:r>
              <a:rPr lang="en-US" dirty="0"/>
              <a:t>Does your moo-cow yield? Pray tell me that.</a:t>
            </a:r>
          </a:p>
          <a:p>
            <a:r>
              <a:rPr lang="en-US" dirty="0"/>
              <a:t>And how is the health of your pretty pet;</a:t>
            </a:r>
          </a:p>
          <a:p>
            <a:r>
              <a:rPr lang="en-US" dirty="0"/>
              <a:t>Has it anthrax, cancer, blackleg, garget?</a:t>
            </a:r>
          </a:p>
          <a:p>
            <a:r>
              <a:rPr lang="en-US" dirty="0"/>
              <a:t>Has your sister measles or </a:t>
            </a:r>
            <a:r>
              <a:rPr lang="en-US" dirty="0" smtClean="0"/>
              <a:t>whooping </a:t>
            </a:r>
            <a:r>
              <a:rPr lang="en-US" dirty="0"/>
              <a:t>cough;</a:t>
            </a:r>
          </a:p>
          <a:p>
            <a:r>
              <a:rPr lang="en-US" dirty="0"/>
              <a:t>Is the water clean in the drinking trough?</a:t>
            </a:r>
          </a:p>
          <a:p>
            <a:r>
              <a:rPr lang="en-US" dirty="0"/>
              <a:t>I pray thee answer these questions of fact,</a:t>
            </a:r>
          </a:p>
          <a:p>
            <a:r>
              <a:rPr lang="en-US" dirty="0"/>
              <a:t>For I’m an inspector under the Act.</a:t>
            </a:r>
          </a:p>
          <a:p>
            <a:r>
              <a:rPr lang="en-US" dirty="0"/>
              <a:t>With the fierce bacilli also I cope</a:t>
            </a:r>
          </a:p>
          <a:p>
            <a:r>
              <a:rPr lang="en-US" dirty="0"/>
              <a:t>By means of my powerful microscope.</a:t>
            </a:r>
          </a:p>
          <a:p>
            <a:r>
              <a:rPr lang="en-US" dirty="0"/>
              <a:t>Excuse me, I must examine your hand,</a:t>
            </a:r>
          </a:p>
          <a:p>
            <a:r>
              <a:rPr lang="en-US" dirty="0"/>
              <a:t>Purely official, you understand</a:t>
            </a:r>
            <a:r>
              <a:rPr lang="en-US" dirty="0" smtClean="0"/>
              <a:t>.”</a:t>
            </a:r>
          </a:p>
          <a:p>
            <a:endParaRPr lang="en-US" i="1" dirty="0"/>
          </a:p>
          <a:p>
            <a:r>
              <a:rPr lang="en-US" i="1" dirty="0" smtClean="0"/>
              <a:t>--accessed from Living History </a:t>
            </a:r>
            <a:r>
              <a:rPr lang="en-US" i="1" dirty="0"/>
              <a:t>Farms website</a:t>
            </a:r>
            <a:br>
              <a:rPr lang="en-US" i="1" dirty="0"/>
            </a:br>
            <a:r>
              <a:rPr lang="en-US" i="1" dirty="0"/>
              <a:t>https://www.lhf.org/2011/09/pasterization-and-regulation/</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35</a:t>
            </a:fld>
            <a:endParaRPr lang="en-US"/>
          </a:p>
        </p:txBody>
      </p:sp>
      <p:sp>
        <p:nvSpPr>
          <p:cNvPr id="8" name="Google Shape;311;p36"/>
          <p:cNvSpPr txBox="1"/>
          <p:nvPr/>
        </p:nvSpPr>
        <p:spPr>
          <a:xfrm>
            <a:off x="392825" y="136113"/>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66670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478084" y="1030078"/>
            <a:ext cx="6958707"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USDA: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poultry, eggs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MN can be stricter than, but not less strict than USDA</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Stricter in MN:</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“Amenable” farm-raised game species</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Fewer types of exemptions for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on-farm poultry processing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36</a:t>
            </a:fld>
            <a:endParaRPr lang="en-US"/>
          </a:p>
        </p:txBody>
      </p:sp>
      <p:sp>
        <p:nvSpPr>
          <p:cNvPr id="9" name="Google Shape;311;p36"/>
          <p:cNvSpPr txBox="1">
            <a:spLocks noGrp="1"/>
          </p:cNvSpPr>
          <p:nvPr>
            <p:ph type="title"/>
          </p:nvPr>
        </p:nvSpPr>
        <p:spPr>
          <a:xfrm>
            <a:off x="395288" y="188913"/>
            <a:ext cx="6488112" cy="57308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51051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56" y="1300412"/>
            <a:ext cx="695870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FDA:</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f</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ish, shellfish, snails, crickets, milk, all other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…unless a wholesale food product contains more than 2% meat. Then it’s USDA.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37</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42553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712750"/>
            <a:ext cx="6958707"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State Statute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no variances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State Rule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variances allowed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Minnesota Rule 4626: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Minnesota Food Code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p:txBody>
      </p:sp>
      <p:sp>
        <p:nvSpPr>
          <p:cNvPr id="3" name="TextBox 2"/>
          <p:cNvSpPr txBox="1"/>
          <p:nvPr/>
        </p:nvSpPr>
        <p:spPr>
          <a:xfrm>
            <a:off x="5202980" y="1634868"/>
            <a:ext cx="1897626" cy="25545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Crossing State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Lines?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FDA or USDA</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38</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57463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33187" y="1209606"/>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7" y="1209606"/>
            <a:ext cx="695870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smtClean="0"/>
              <a:t>Sovereign Nations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b="1"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In general (may be exceptions):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dirty="0" smtClean="0"/>
              <a:t>Trust Land: Activities subject to tribal law</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dirty="0" smtClean="0"/>
              <a:t>Fee Land &amp; Privately Owned: Activities subject to federal, state, and local laws</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dirty="0" smtClean="0"/>
              <a:t>Gray area: When a food product is made on trust land but sold elsewhere</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39</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6395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Why This Project?</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317009"/>
            <a:ext cx="6073804" cy="4832092"/>
          </a:xfrm>
          <a:prstGeom prst="rect">
            <a:avLst/>
          </a:prstGeom>
          <a:noFill/>
        </p:spPr>
        <p:txBody>
          <a:bodyPr wrap="square" rtlCol="0">
            <a:spAutoFit/>
          </a:bodyPr>
          <a:lstStyle/>
          <a:p>
            <a:endParaRPr lang="en-US" sz="2000" dirty="0"/>
          </a:p>
          <a:p>
            <a:pPr marL="342900" indent="-342900">
              <a:buFont typeface="Arial" panose="020B0604020202020204" pitchFamily="34" charset="0"/>
              <a:buChar char="•"/>
            </a:pPr>
            <a:r>
              <a:rPr lang="en-US" sz="2400" dirty="0" smtClean="0"/>
              <a:t>All three of us have worked with local food systems in Minnesota for many years, and have witnessed and experienced confusion about regulations.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We have seen good ideas struggle and sometimes fail because of confusion and misinformation about regulations.</a:t>
            </a:r>
            <a:br>
              <a:rPr lang="en-US" sz="2400" dirty="0" smtClean="0"/>
            </a:br>
            <a:endParaRPr lang="en-US" sz="2400" dirty="0" smtClean="0"/>
          </a:p>
          <a:p>
            <a:pPr marL="342900" indent="-342900">
              <a:buFont typeface="Arial" panose="020B0604020202020204" pitchFamily="34" charset="0"/>
              <a:buChar char="•"/>
            </a:pPr>
            <a:r>
              <a:rPr lang="en-US" sz="2400" dirty="0" smtClean="0"/>
              <a:t>Knowledge is power! We have knowledge to share.</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1094835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820791"/>
            <a:ext cx="695870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smtClean="0"/>
              <a:t>Sovereign Nations</a:t>
            </a:r>
            <a:endParaRPr lang="en-US" sz="2800" b="1"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Model Ag &amp; Food Code: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lvl="0"/>
            <a:r>
              <a:rPr lang="en-US" sz="2800" dirty="0">
                <a:hlinkClick r:id="rId5"/>
              </a:rPr>
              <a:t>https://www.tribalfoodcode.com</a:t>
            </a:r>
            <a:r>
              <a:rPr lang="en-US" sz="2800" dirty="0" smtClean="0">
                <a:hlinkClick r:id="rId5"/>
              </a:rPr>
              <a:t>/</a:t>
            </a:r>
            <a:endParaRPr lang="en-US" sz="2800" dirty="0" smtClean="0"/>
          </a:p>
          <a:p>
            <a:pPr lvl="0"/>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40</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50372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030078"/>
            <a:ext cx="695870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Local Ordinances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variances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conditional use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permits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zoning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Best Practices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GAP</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41</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2763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300412"/>
            <a:ext cx="6654274" cy="500894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License vs. Inspection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MDA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inspect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31.04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MDA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enforce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34A.04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MDH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inspect and enforce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157.20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Inspection authority flows to delegated authority if specified in the contract for the delegated authority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42</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77805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531368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M.S. 31.04  For </a:t>
            </a:r>
            <a:r>
              <a:rPr kumimoji="0" lang="en-US" sz="1400" b="0" i="0" u="none" strike="noStrike" kern="0" cap="none" spc="0" normalizeH="0" baseline="0" noProof="0" dirty="0">
                <a:ln>
                  <a:noFill/>
                </a:ln>
                <a:solidFill>
                  <a:srgbClr val="000000"/>
                </a:solidFill>
                <a:effectLst/>
                <a:uLnTx/>
                <a:uFillTx/>
                <a:latin typeface="Arial"/>
                <a:cs typeface="Arial"/>
                <a:sym typeface="Arial"/>
              </a:rPr>
              <a:t>purposes of enforcement of the Minnesota Food Law, the commissioner, or any of the commissioner's authorized agents, is authorized upon presenting appropriate credentials to the owner, operator or agent in charge</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a:t>
            </a:r>
            <a:br>
              <a:rPr kumimoji="0" lang="en-US" sz="1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 to enter at reasonable times any factory, warehouse, or establishment in which food is manufactured, processed, packed or held for introduction into commerce or after such introduction or to enter any vehicle being used to transport or hold such food in commerce;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 to inspect at reasonable times and within reasonable limits and in a reasonable manner such factory, warehouse, establishment or vehicle and all pertinent equipment, finished and unfinished materials, containers and labeling therein; and to obtain samples necessary to the enforcement of the Minnesota Food Law;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(3) to have access to and to copy all records of carriers in commerce showing the movement in commerce of any food or the holding thereof during or after such movement, and the quantity, shipper and consignee thereof; provided, that evidence obtained under this clause shall not be used in a criminal prosecution of the person from whom obtained; and provided, further, that carriers shall not be subject to the other provisions of the Minnesota Food Law by reason of their receipt, carriage, holding, or delivery of food in the usual course of business as carriers.</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43</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04184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503428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M.S. 34A.04  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1.Enforcement required</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a:t>
            </a:r>
            <a:br>
              <a:rPr kumimoji="0" lang="en-US" sz="1400" b="1" i="0" u="none" strike="noStrike" kern="0" cap="none" spc="0" normalizeH="0" baseline="0" noProof="0" dirty="0" smtClean="0">
                <a:ln>
                  <a:noFill/>
                </a:ln>
                <a:solidFill>
                  <a:srgbClr val="000000"/>
                </a:solidFill>
                <a:effectLst/>
                <a:uLnTx/>
                <a:uFillTx/>
                <a:latin typeface="Arial"/>
                <a:cs typeface="Arial"/>
                <a:sym typeface="Arial"/>
              </a:rPr>
            </a:b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(a) The commissioner shall enforce this chapter and chapters 28, 28A, 29, 30, 31, 31A, and 34. To carry out the enforcement duties under these chapters, the commissioner may, upon presenting appropriate credentials, during regular working hours and at other reasonable times, inspect premises subject to the commissioner's enforcement and licensing authority; require information from persons with information relevant to an inspection; and inspect and copy relevant papers and records, including business records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44</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76175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449580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M.S. 157.20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1.Inspections.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It shall be the duty of the commissioner to inspect, or cause to be inspected, every public pool, food and beverage service establishment, hotel, motel, lodging establishment, or resort. For the purpose of conducting inspections, the commissioner shall have the right to enter and have access thereto at any time during the conduct of business.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3.Orders.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When, upon inspection, it is found that the business and property so inspected is not being conducted, or is not equipped, in the manner required by the provisions of this chapter or the rules of the commissioner, or is being conducted in violation of any of the laws of this state pertaining to the business, it is the duty of the commissioner to notify the person in charge of the business, or the owner or agent of the buildings so occupied, of the condition found and issue an order for correction of the violations. Each person shall comply with the provisions of this chapter or the rules of the commissioner. A reasonable time may be granted by the commissioner for compliance with the provisions of this chapter.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45</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81485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Keeping our presentation on track: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Some things are relevant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o Local Food Businesses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But we’re not going to talk about them</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46</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05431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06" y="1363250"/>
            <a:ext cx="5985300" cy="455448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Taxes?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Visit MN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Dept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of Revenue Website to find fact sheets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hlinkClick r:id="rId5"/>
              </a:rPr>
              <a:t>www.taxes.state.mn.us</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Fact Sheet # 148: Selling Event</a:t>
            </a:r>
            <a:r>
              <a:rPr kumimoji="0" lang="en-US" sz="2400" b="0" i="0" u="none" strike="noStrike" kern="0" cap="none" spc="0" normalizeH="0" noProof="0" dirty="0" smtClean="0">
                <a:ln>
                  <a:noFill/>
                </a:ln>
                <a:solidFill>
                  <a:srgbClr val="000000"/>
                </a:solidFill>
                <a:effectLst/>
                <a:uLnTx/>
                <a:uFillTx/>
                <a:latin typeface="Arial"/>
                <a:cs typeface="Arial"/>
                <a:sym typeface="Arial"/>
              </a:rPr>
              <a: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lvl="0"/>
            <a:r>
              <a:rPr lang="en-US" sz="2400" dirty="0" smtClean="0">
                <a:hlinkClick r:id="rId6"/>
              </a:rPr>
              <a:t>www.revenue.state.mn.us/businesses/sut/</a:t>
            </a:r>
            <a:br>
              <a:rPr lang="en-US" sz="2400" dirty="0" smtClean="0">
                <a:hlinkClick r:id="rId6"/>
              </a:rPr>
            </a:br>
            <a:r>
              <a:rPr lang="en-US" sz="2400" dirty="0" smtClean="0">
                <a:hlinkClick r:id="rId6"/>
              </a:rPr>
              <a:t>factsheets/FS148.pdf</a:t>
            </a:r>
            <a:r>
              <a:rPr lang="en-US" sz="2400" dirty="0" smtClean="0"/>
              <a:t>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47</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27902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06" y="1363250"/>
            <a:ext cx="5985300" cy="455448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Taxes?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Fact Sheet #102D</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Industry Guide: Prepared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lvl="0"/>
            <a:r>
              <a:rPr lang="en-US" sz="2400" dirty="0" smtClean="0">
                <a:hlinkClick r:id="rId5"/>
              </a:rPr>
              <a:t>www.revenue.state.mn.us/businesses/sut/</a:t>
            </a:r>
            <a:br>
              <a:rPr lang="en-US" sz="2400" dirty="0" smtClean="0">
                <a:hlinkClick r:id="rId5"/>
              </a:rPr>
            </a:br>
            <a:r>
              <a:rPr lang="en-US" sz="2400" dirty="0" smtClean="0">
                <a:hlinkClick r:id="rId5"/>
              </a:rPr>
              <a:t>factsheets/FS102D.pdf</a:t>
            </a:r>
            <a:r>
              <a:rPr lang="en-US" sz="2400" dirty="0" smtClean="0"/>
              <a:t>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48</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00244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414727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Insurance?  Business Structure?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Find info for farm-based enterprises:</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Secretary of State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Farm Commons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FLAG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Ag Law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Ctr</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 Drake University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Public Health Law Center/Mitchell-Hamline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Great Lakes Indigenous Law Center</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49</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3601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5" y="23627"/>
            <a:ext cx="6064200" cy="73837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Why Now?</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71125" y="1030078"/>
            <a:ext cx="6073804"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We have funding from the Sustainable Agriculture Research &amp; Education Program of USDA</a:t>
            </a:r>
            <a:br>
              <a:rPr lang="en-US" sz="2400" dirty="0" smtClean="0"/>
            </a:br>
            <a:endParaRPr lang="en-US" sz="2400" dirty="0" smtClean="0"/>
          </a:p>
          <a:p>
            <a:pPr marL="342900" indent="-342900">
              <a:buFont typeface="Arial" panose="020B0604020202020204" pitchFamily="34" charset="0"/>
              <a:buChar char="•"/>
            </a:pPr>
            <a:r>
              <a:rPr lang="en-US" sz="2400" dirty="0" smtClean="0"/>
              <a:t>We have a collection of useful materials created over the past 5 years with assistance from the MN Department of Agriculture and MN Department of Health</a:t>
            </a:r>
            <a:br>
              <a:rPr lang="en-US" sz="2400" dirty="0" smtClean="0"/>
            </a:br>
            <a:endParaRPr lang="en-US" sz="2400" dirty="0" smtClean="0"/>
          </a:p>
          <a:p>
            <a:pPr marL="342900" indent="-342900">
              <a:buFont typeface="Arial" panose="020B0604020202020204" pitchFamily="34" charset="0"/>
              <a:buChar char="•"/>
            </a:pPr>
            <a:r>
              <a:rPr lang="en-US" sz="2400" dirty="0" smtClean="0"/>
              <a:t>Local food is in demand, innovative food business models are multiplying, and understanding of regulations needs to catch up.</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32216385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dirty="0">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395287" y="475455"/>
            <a:ext cx="6783775" cy="460503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Quiz:</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When were the first federal</a:t>
            </a:r>
            <a:r>
              <a:rPr kumimoji="0" lang="en-US" sz="2400" b="0" i="0" u="none" strike="noStrike" kern="0" cap="none" spc="0" normalizeH="0" noProof="0" dirty="0" smtClean="0">
                <a:ln>
                  <a:noFill/>
                </a:ln>
                <a:solidFill>
                  <a:srgbClr val="000000"/>
                </a:solidFill>
                <a:effectLst/>
                <a:uLnTx/>
                <a:uFillTx/>
                <a:latin typeface="Arial"/>
                <a:cs typeface="Arial"/>
                <a:sym typeface="Arial"/>
              </a:rPr>
              <a:t> food laws enacted</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en-US" sz="2400" dirty="0" smtClean="0"/>
              <a:t>What’s the most recent </a:t>
            </a:r>
            <a:r>
              <a:rPr lang="en-US" sz="2400" dirty="0"/>
              <a:t>f</a:t>
            </a:r>
            <a:r>
              <a:rPr lang="en-US" sz="2400" dirty="0" smtClean="0"/>
              <a:t>ederal food law?</a:t>
            </a:r>
          </a:p>
          <a:p>
            <a:pPr marR="0" lvl="0" algn="l" defTabSz="914400" rtl="0" eaLnBrk="1" fontAlgn="auto" latinLnBrk="0" hangingPunct="1">
              <a:lnSpc>
                <a:spcPct val="100000"/>
              </a:lnSpc>
              <a:spcBef>
                <a:spcPts val="0"/>
              </a:spcBef>
              <a:spcAft>
                <a:spcPts val="0"/>
              </a:spcAft>
              <a:buClr>
                <a:srgbClr val="000000"/>
              </a:buClr>
              <a:buSzTx/>
              <a:tabLst/>
              <a:defRPr/>
            </a:pPr>
            <a:endParaRPr lang="en-US" sz="2400" dirty="0" smtClean="0"/>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What was the main original reason for pasteurizing milk?</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en-US" sz="2400" dirty="0" smtClean="0"/>
              <a:t>What is food?</a:t>
            </a: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lvl="0" indent="-342900">
              <a:buFontTx/>
              <a:buChar char="-"/>
              <a:defRPr/>
            </a:pPr>
            <a:r>
              <a:rPr lang="en-US" sz="2400" dirty="0"/>
              <a:t>What food exchanges are not considered a “sale?”</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50</a:t>
            </a:fld>
            <a:endParaRPr lang="en-US"/>
          </a:p>
        </p:txBody>
      </p:sp>
    </p:spTree>
    <p:extLst>
      <p:ext uri="{BB962C8B-B14F-4D97-AF65-F5344CB8AC3E}">
        <p14:creationId xmlns:p14="http://schemas.microsoft.com/office/powerpoint/2010/main" val="33653088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950911"/>
            <a:ext cx="6421825" cy="4605038"/>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51</a:t>
            </a:fld>
            <a:endParaRPr lang="en-US"/>
          </a:p>
        </p:txBody>
      </p:sp>
    </p:spTree>
    <p:extLst>
      <p:ext uri="{BB962C8B-B14F-4D97-AF65-F5344CB8AC3E}">
        <p14:creationId xmlns:p14="http://schemas.microsoft.com/office/powerpoint/2010/main" val="22619958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820609" y="1202547"/>
            <a:ext cx="6073804"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Does Safe = Licensed?</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Does Licensed = Safe?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Not always!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Locally-grown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product of the farm</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is an  </a:t>
            </a:r>
            <a:r>
              <a:rPr kumimoji="0" lang="en-US" sz="4400" b="0" i="0" u="none" strike="noStrike" kern="0" cap="none" spc="0" normalizeH="0" baseline="0" noProof="0" dirty="0" smtClean="0">
                <a:ln>
                  <a:noFill/>
                </a:ln>
                <a:solidFill>
                  <a:srgbClr val="000000"/>
                </a:solidFill>
                <a:effectLst/>
                <a:uLnTx/>
                <a:uFillTx/>
                <a:latin typeface="Arial"/>
                <a:cs typeface="Arial"/>
                <a:sym typeface="Arial"/>
              </a:rPr>
              <a:t>approved source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of food without being licensed.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52</a:t>
            </a:fld>
            <a:endParaRPr lang="en-US"/>
          </a:p>
        </p:txBody>
      </p:sp>
    </p:spTree>
    <p:extLst>
      <p:ext uri="{BB962C8B-B14F-4D97-AF65-F5344CB8AC3E}">
        <p14:creationId xmlns:p14="http://schemas.microsoft.com/office/powerpoint/2010/main" val="3478039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Exclusions </a:t>
            </a:r>
            <a:br>
              <a:rPr kumimoji="0" lang="en-US" sz="5400" b="0" i="0" u="none" strike="noStrike" kern="0" cap="none" spc="0" normalizeH="0" baseline="0" noProof="0" dirty="0" smtClean="0">
                <a:ln>
                  <a:noFill/>
                </a:ln>
                <a:solidFill>
                  <a:srgbClr val="000000"/>
                </a:solidFill>
                <a:effectLst/>
                <a:uLnTx/>
                <a:uFillTx/>
                <a:latin typeface="Arial"/>
                <a:cs typeface="Arial"/>
                <a:sym typeface="Arial"/>
              </a:rPr>
            </a:br>
            <a:r>
              <a:rPr kumimoji="0" lang="en-US" sz="5400" b="0" i="0" u="none" strike="noStrike" kern="0" cap="none" spc="0" normalizeH="0" baseline="0" noProof="0" dirty="0" smtClean="0">
                <a:ln>
                  <a:noFill/>
                </a:ln>
                <a:solidFill>
                  <a:srgbClr val="000000"/>
                </a:solidFill>
                <a:effectLst/>
                <a:uLnTx/>
                <a:uFillTx/>
                <a:latin typeface="Arial"/>
                <a:cs typeface="Arial"/>
                <a:sym typeface="Arial"/>
              </a:rPr>
              <a:t>from Licensing</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53</a:t>
            </a:fld>
            <a:endParaRPr lang="en-US"/>
          </a:p>
        </p:txBody>
      </p:sp>
    </p:spTree>
    <p:extLst>
      <p:ext uri="{BB962C8B-B14F-4D97-AF65-F5344CB8AC3E}">
        <p14:creationId xmlns:p14="http://schemas.microsoft.com/office/powerpoint/2010/main" val="27559210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95287" y="300625"/>
            <a:ext cx="6300588"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000" dirty="0" smtClean="0"/>
              <a:t>Exclusion from Licensing</a:t>
            </a:r>
            <a:endParaRPr sz="4000" dirty="0"/>
          </a:p>
        </p:txBody>
      </p:sp>
      <p:sp>
        <p:nvSpPr>
          <p:cNvPr id="313" name="Google Shape;313;p36"/>
          <p:cNvSpPr txBox="1"/>
          <p:nvPr/>
        </p:nvSpPr>
        <p:spPr>
          <a:xfrm flipH="1">
            <a:off x="853529" y="1649128"/>
            <a:ext cx="4014093" cy="1177934"/>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832084" y="1214744"/>
            <a:ext cx="5663381" cy="4893647"/>
          </a:xfrm>
          <a:prstGeom prst="rect">
            <a:avLst/>
          </a:prstGeom>
          <a:noFill/>
        </p:spPr>
        <p:txBody>
          <a:bodyPr wrap="square" rtlCol="0">
            <a:spAutoFit/>
          </a:bodyPr>
          <a:lstStyle/>
          <a:p>
            <a:endParaRPr lang="en-US" sz="2800" dirty="0" smtClean="0"/>
          </a:p>
          <a:p>
            <a:pPr algn="ctr"/>
            <a:r>
              <a:rPr lang="en-US" sz="6000" dirty="0" smtClean="0"/>
              <a:t>Product </a:t>
            </a:r>
            <a:br>
              <a:rPr lang="en-US" sz="6000" dirty="0" smtClean="0"/>
            </a:br>
            <a:r>
              <a:rPr lang="en-US" sz="6000" dirty="0" smtClean="0"/>
              <a:t>of the Farm</a:t>
            </a:r>
          </a:p>
          <a:p>
            <a:pPr algn="ctr"/>
            <a:endParaRPr lang="en-US" sz="2000" dirty="0"/>
          </a:p>
          <a:p>
            <a:r>
              <a:rPr lang="en-US" sz="2400" dirty="0" smtClean="0"/>
              <a:t>State of Minnesota Constitution, </a:t>
            </a:r>
            <a:br>
              <a:rPr lang="en-US" sz="2400" dirty="0" smtClean="0"/>
            </a:br>
            <a:r>
              <a:rPr lang="en-US" sz="2400" dirty="0" smtClean="0"/>
              <a:t>Article 13, Section 7</a:t>
            </a:r>
          </a:p>
          <a:p>
            <a:endParaRPr lang="en-US" sz="2400" dirty="0" smtClean="0"/>
          </a:p>
          <a:p>
            <a:r>
              <a:rPr lang="it-IT" sz="2400" dirty="0"/>
              <a:t>MN Statute 28A.15 Subd. 2:</a:t>
            </a:r>
            <a:br>
              <a:rPr lang="it-IT" sz="2400" dirty="0"/>
            </a:br>
            <a:r>
              <a:rPr lang="it-IT" sz="2400" dirty="0">
                <a:hlinkClick r:id="rId5"/>
              </a:rPr>
              <a:t>https://www.revisor.mn.gov/statutes/cite/28A.15</a:t>
            </a:r>
            <a:r>
              <a:rPr lang="it-IT" sz="2400" dirty="0"/>
              <a:t> </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54</a:t>
            </a:fld>
            <a:endParaRPr lang="en-US"/>
          </a:p>
        </p:txBody>
      </p:sp>
    </p:spTree>
    <p:extLst>
      <p:ext uri="{BB962C8B-B14F-4D97-AF65-F5344CB8AC3E}">
        <p14:creationId xmlns:p14="http://schemas.microsoft.com/office/powerpoint/2010/main" val="30041795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76" y="1499776"/>
            <a:ext cx="666386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Product of the farm is NOT an exclusion from food safety  requirements!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Follow CGMPs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Adequate facility</a:t>
            </a:r>
          </a:p>
          <a:p>
            <a:pPr marL="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Not a private residence</a:t>
            </a:r>
          </a:p>
          <a:p>
            <a:pPr marL="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Not used for personal activities</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55</a:t>
            </a:fld>
            <a:endParaRPr lang="en-US"/>
          </a:p>
        </p:txBody>
      </p:sp>
    </p:spTree>
    <p:extLst>
      <p:ext uri="{BB962C8B-B14F-4D97-AF65-F5344CB8AC3E}">
        <p14:creationId xmlns:p14="http://schemas.microsoft.com/office/powerpoint/2010/main" val="30470639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265982" y="125874"/>
            <a:ext cx="4492831" cy="636125"/>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3600" dirty="0"/>
              <a:t>Product of the Farm</a:t>
            </a:r>
            <a:endParaRPr sz="3600" dirty="0"/>
          </a:p>
        </p:txBody>
      </p:sp>
      <p:sp>
        <p:nvSpPr>
          <p:cNvPr id="312" name="Google Shape;312;p36"/>
          <p:cNvSpPr txBox="1"/>
          <p:nvPr/>
        </p:nvSpPr>
        <p:spPr>
          <a:xfrm>
            <a:off x="710454" y="5764638"/>
            <a:ext cx="5860006" cy="769002"/>
          </a:xfrm>
          <a:prstGeom prst="rect">
            <a:avLst/>
          </a:prstGeom>
          <a:noFill/>
          <a:ln>
            <a:noFill/>
          </a:ln>
        </p:spPr>
        <p:txBody>
          <a:bodyPr spcFirstLastPara="1" wrap="square" lIns="91425" tIns="91425" rIns="91425" bIns="91425" anchor="t" anchorCtr="0">
            <a:noAutofit/>
          </a:bodyPr>
          <a:lstStyle/>
          <a:p>
            <a:pPr lvl="0"/>
            <a:endParaRPr sz="1800" dirty="0"/>
          </a:p>
        </p:txBody>
      </p:sp>
      <p:sp>
        <p:nvSpPr>
          <p:cNvPr id="313" name="Google Shape;313;p36"/>
          <p:cNvSpPr txBox="1"/>
          <p:nvPr/>
        </p:nvSpPr>
        <p:spPr>
          <a:xfrm>
            <a:off x="467609" y="904417"/>
            <a:ext cx="4382781" cy="4576917"/>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smtClean="0"/>
              <a:t>People </a:t>
            </a:r>
            <a:r>
              <a:rPr lang="en-US" sz="2400" dirty="0"/>
              <a:t>can sell </a:t>
            </a:r>
            <a:r>
              <a:rPr lang="en-US" sz="2400" dirty="0" smtClean="0"/>
              <a:t>their own </a:t>
            </a:r>
            <a:r>
              <a:rPr lang="en-US" sz="2400" dirty="0"/>
              <a:t>product of the farm </a:t>
            </a:r>
            <a:r>
              <a:rPr lang="en-US" sz="2400" dirty="0" smtClean="0"/>
              <a:t>or garden to any buyer, including food facilities, </a:t>
            </a:r>
            <a:r>
              <a:rPr lang="en-US" sz="2400" dirty="0"/>
              <a:t>with no license.</a:t>
            </a:r>
            <a:endParaRPr sz="2400" dirty="0"/>
          </a:p>
          <a:p>
            <a:pPr marL="0" lvl="0" indent="0">
              <a:spcBef>
                <a:spcPts val="0"/>
              </a:spcBef>
              <a:spcAft>
                <a:spcPts val="0"/>
              </a:spcAft>
              <a:buNone/>
            </a:pPr>
            <a:endParaRPr sz="2400" dirty="0"/>
          </a:p>
          <a:p>
            <a:pPr marL="457200" lvl="0" indent="-381000" rtl="0">
              <a:spcBef>
                <a:spcPts val="0"/>
              </a:spcBef>
              <a:spcAft>
                <a:spcPts val="0"/>
              </a:spcAft>
              <a:buSzPts val="2400"/>
              <a:buChar char="●"/>
            </a:pPr>
            <a:r>
              <a:rPr lang="en-US" sz="2400" dirty="0"/>
              <a:t>Has to be from </a:t>
            </a:r>
            <a:r>
              <a:rPr lang="en-US" sz="2400" dirty="0" smtClean="0"/>
              <a:t>their owned or rented property </a:t>
            </a:r>
            <a:r>
              <a:rPr lang="en-US" sz="2400" dirty="0"/>
              <a:t>(any size or configuration)</a:t>
            </a:r>
            <a:br>
              <a:rPr lang="en-US" sz="2400" dirty="0"/>
            </a:br>
            <a:endParaRPr sz="2400" dirty="0"/>
          </a:p>
          <a:p>
            <a:pPr marL="457200" lvl="0" indent="-381000">
              <a:spcBef>
                <a:spcPts val="0"/>
              </a:spcBef>
              <a:spcAft>
                <a:spcPts val="0"/>
              </a:spcAft>
              <a:buSzPts val="2400"/>
              <a:buChar char="●"/>
            </a:pPr>
            <a:r>
              <a:rPr lang="en-US" sz="2400" dirty="0"/>
              <a:t>No off-farm ingredients added</a:t>
            </a:r>
            <a:endParaRPr sz="2400" dirty="0"/>
          </a:p>
        </p:txBody>
      </p:sp>
      <p:sp>
        <p:nvSpPr>
          <p:cNvPr id="2" name="TextBox 1"/>
          <p:cNvSpPr txBox="1"/>
          <p:nvPr/>
        </p:nvSpPr>
        <p:spPr>
          <a:xfrm>
            <a:off x="5001937" y="1139660"/>
            <a:ext cx="1939466" cy="4247317"/>
          </a:xfrm>
          <a:prstGeom prst="rect">
            <a:avLst/>
          </a:prstGeom>
          <a:noFill/>
          <a:ln>
            <a:solidFill>
              <a:schemeClr val="tx1"/>
            </a:solidFill>
          </a:ln>
        </p:spPr>
        <p:txBody>
          <a:bodyPr wrap="square" rtlCol="0">
            <a:spAutoFit/>
          </a:bodyPr>
          <a:lstStyle/>
          <a:p>
            <a:pPr lvl="0"/>
            <a:r>
              <a:rPr lang="en-US" sz="1800" i="1" dirty="0"/>
              <a:t>Cultivated mushrooms grown in a growth chamber in </a:t>
            </a:r>
            <a:r>
              <a:rPr lang="en-US" sz="1800" i="1" dirty="0" smtClean="0"/>
              <a:t>seller’s </a:t>
            </a:r>
            <a:r>
              <a:rPr lang="en-US" sz="1800" i="1" dirty="0"/>
              <a:t>basement = product of the farm. </a:t>
            </a:r>
            <a:endParaRPr lang="en-US" sz="1800" i="1" dirty="0" smtClean="0"/>
          </a:p>
          <a:p>
            <a:pPr lvl="0"/>
            <a:endParaRPr lang="en-US" sz="1800" i="1" dirty="0"/>
          </a:p>
          <a:p>
            <a:pPr lvl="0"/>
            <a:r>
              <a:rPr lang="en-US" sz="1800" i="1" dirty="0" smtClean="0"/>
              <a:t>Herbs </a:t>
            </a:r>
            <a:r>
              <a:rPr lang="en-US" sz="1800" i="1" dirty="0"/>
              <a:t>grown in a 6’ x 6’ raised bed in </a:t>
            </a:r>
            <a:r>
              <a:rPr lang="en-US" sz="1800" i="1" dirty="0" smtClean="0"/>
              <a:t>seller’s </a:t>
            </a:r>
            <a:r>
              <a:rPr lang="en-US" sz="1800" i="1" dirty="0"/>
              <a:t>backyard = product of the farm.</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5923320"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eggs</a:t>
            </a:r>
            <a:endParaRPr sz="2400" dirty="0">
              <a:solidFill>
                <a:srgbClr val="0070C0"/>
              </a:solidFill>
            </a:endParaRPr>
          </a:p>
          <a:p>
            <a:pPr marL="457200" lvl="0" indent="-381000" rtl="0">
              <a:spcBef>
                <a:spcPts val="0"/>
              </a:spcBef>
              <a:spcAft>
                <a:spcPts val="0"/>
              </a:spcAft>
              <a:buSzPts val="2400"/>
              <a:buChar char="●"/>
            </a:pPr>
            <a:r>
              <a:rPr lang="en-US" sz="2400" dirty="0"/>
              <a:t>Fruits</a:t>
            </a:r>
            <a:endParaRPr sz="2400" dirty="0"/>
          </a:p>
          <a:p>
            <a:pPr marL="457200" lvl="0" indent="-381000" rtl="0">
              <a:spcBef>
                <a:spcPts val="0"/>
              </a:spcBef>
              <a:spcAft>
                <a:spcPts val="0"/>
              </a:spcAft>
              <a:buSzPts val="2400"/>
              <a:buChar char="●"/>
            </a:pPr>
            <a:r>
              <a:rPr lang="en-US" sz="2400" dirty="0" smtClean="0"/>
              <a:t>Vegetables</a:t>
            </a:r>
          </a:p>
          <a:p>
            <a:pPr marL="457200" lvl="0" indent="-381000" rtl="0">
              <a:spcBef>
                <a:spcPts val="0"/>
              </a:spcBef>
              <a:spcAft>
                <a:spcPts val="0"/>
              </a:spcAft>
              <a:buSzPts val="2400"/>
              <a:buChar char="●"/>
            </a:pPr>
            <a:r>
              <a:rPr lang="en-US" sz="2400" dirty="0" smtClean="0"/>
              <a:t>Edible flowers</a:t>
            </a:r>
            <a:endParaRPr sz="2400" dirty="0"/>
          </a:p>
          <a:p>
            <a:pPr marL="457200" lvl="0" indent="-381000" rtl="0">
              <a:spcBef>
                <a:spcPts val="0"/>
              </a:spcBef>
              <a:spcAft>
                <a:spcPts val="0"/>
              </a:spcAft>
              <a:buSzPts val="2400"/>
              <a:buChar char="●"/>
            </a:pPr>
            <a:r>
              <a:rPr lang="en-US" sz="2400" dirty="0" smtClean="0"/>
              <a:t>Cultivated Mushrooms </a:t>
            </a:r>
            <a:endParaRPr sz="2400" dirty="0"/>
          </a:p>
          <a:p>
            <a:pPr marL="457200" lvl="0" indent="-381000" rtl="0">
              <a:spcBef>
                <a:spcPts val="0"/>
              </a:spcBef>
              <a:spcAft>
                <a:spcPts val="0"/>
              </a:spcAft>
              <a:buSzPts val="2400"/>
              <a:buChar char="●"/>
            </a:pPr>
            <a:r>
              <a:rPr lang="en-US" sz="2400" dirty="0"/>
              <a:t>Herbs</a:t>
            </a:r>
            <a:endParaRPr sz="2400" dirty="0"/>
          </a:p>
          <a:p>
            <a:pPr marL="457200" lvl="0" indent="-381000" rtl="0">
              <a:spcBef>
                <a:spcPts val="0"/>
              </a:spcBef>
              <a:spcAft>
                <a:spcPts val="0"/>
              </a:spcAft>
              <a:buSzPts val="2400"/>
              <a:buChar char="●"/>
            </a:pPr>
            <a:r>
              <a:rPr lang="en-US" sz="2400" dirty="0"/>
              <a:t>Nuts</a:t>
            </a:r>
            <a:endParaRPr sz="2400" dirty="0"/>
          </a:p>
          <a:p>
            <a:pPr marL="457200" lvl="0" indent="-381000" rtl="0">
              <a:spcBef>
                <a:spcPts val="0"/>
              </a:spcBef>
              <a:spcAft>
                <a:spcPts val="0"/>
              </a:spcAft>
              <a:buSzPts val="2400"/>
              <a:buChar char="●"/>
            </a:pPr>
            <a:r>
              <a:rPr lang="en-US" sz="2400" dirty="0"/>
              <a:t>Grains</a:t>
            </a:r>
            <a:endParaRPr sz="2400" dirty="0"/>
          </a:p>
          <a:p>
            <a:pPr marL="457200" lvl="0" indent="-381000" rtl="0">
              <a:spcBef>
                <a:spcPts val="0"/>
              </a:spcBef>
              <a:spcAft>
                <a:spcPts val="0"/>
              </a:spcAft>
              <a:buSzPts val="2400"/>
              <a:buChar char="●"/>
            </a:pPr>
            <a:r>
              <a:rPr lang="en-US" sz="2400" dirty="0"/>
              <a:t>Dry beans</a:t>
            </a:r>
            <a:endParaRPr sz="2400" dirty="0"/>
          </a:p>
          <a:p>
            <a:pPr marL="457200" lvl="0" indent="-381000" rtl="0">
              <a:spcBef>
                <a:spcPts val="0"/>
              </a:spcBef>
              <a:spcAft>
                <a:spcPts val="0"/>
              </a:spcAft>
              <a:buSzPts val="2400"/>
              <a:buChar char="●"/>
            </a:pPr>
            <a:r>
              <a:rPr lang="en-US" sz="2400" dirty="0"/>
              <a:t>Honey</a:t>
            </a:r>
            <a:endParaRPr sz="2400" dirty="0"/>
          </a:p>
          <a:p>
            <a:pPr marL="457200" lvl="0" indent="-381000" rtl="0">
              <a:spcBef>
                <a:spcPts val="0"/>
              </a:spcBef>
              <a:spcAft>
                <a:spcPts val="0"/>
              </a:spcAft>
              <a:buSzPts val="2400"/>
              <a:buChar char="●"/>
            </a:pPr>
            <a:r>
              <a:rPr lang="en-US" sz="2400" dirty="0"/>
              <a:t>Maple </a:t>
            </a:r>
            <a:r>
              <a:rPr lang="en-US" sz="2400" dirty="0" smtClean="0"/>
              <a:t>syrup</a:t>
            </a:r>
          </a:p>
          <a:p>
            <a:pPr marL="457200" lvl="0" indent="-381000" rtl="0">
              <a:spcBef>
                <a:spcPts val="0"/>
              </a:spcBef>
              <a:spcAft>
                <a:spcPts val="0"/>
              </a:spcAft>
              <a:buSzPts val="2400"/>
              <a:buChar char="●"/>
            </a:pPr>
            <a:r>
              <a:rPr lang="en-US" sz="2400" dirty="0" smtClean="0"/>
              <a:t>Wild foraged foods from own property</a:t>
            </a:r>
            <a:endParaRPr sz="2400" dirty="0"/>
          </a:p>
        </p:txBody>
      </p:sp>
      <p:sp>
        <p:nvSpPr>
          <p:cNvPr id="2" name="TextBox 1"/>
          <p:cNvSpPr txBox="1"/>
          <p:nvPr/>
        </p:nvSpPr>
        <p:spPr>
          <a:xfrm>
            <a:off x="5850194" y="950823"/>
            <a:ext cx="1431414" cy="4031873"/>
          </a:xfrm>
          <a:prstGeom prst="rect">
            <a:avLst/>
          </a:prstGeom>
          <a:noFill/>
          <a:ln>
            <a:solidFill>
              <a:schemeClr val="tx1"/>
            </a:solidFill>
          </a:ln>
        </p:spPr>
        <p:txBody>
          <a:bodyPr wrap="square" rtlCol="0">
            <a:spAutoFit/>
          </a:bodyPr>
          <a:lstStyle/>
          <a:p>
            <a:r>
              <a:rPr lang="en-US" sz="1600" i="1" dirty="0"/>
              <a:t>What’s missing from this list? DAIRY. </a:t>
            </a:r>
            <a:r>
              <a:rPr lang="en-US" sz="1600" i="1" dirty="0" smtClean="0"/>
              <a:t>Dairy </a:t>
            </a:r>
            <a:r>
              <a:rPr lang="en-US" sz="1600" i="1" dirty="0"/>
              <a:t>products have additional facilities and inspection </a:t>
            </a:r>
            <a:r>
              <a:rPr lang="en-US" sz="1600" i="1" dirty="0" smtClean="0"/>
              <a:t>requirements</a:t>
            </a:r>
            <a:r>
              <a:rPr lang="en-US" sz="1600" i="1" dirty="0"/>
              <a:t> </a:t>
            </a:r>
            <a:r>
              <a:rPr lang="en-US" sz="1600" i="1" dirty="0" smtClean="0"/>
              <a:t>under the Pasteurized Milk Ordinance (PMO) </a:t>
            </a:r>
          </a:p>
          <a:p>
            <a:endParaRPr lang="en-US" sz="1600" i="1" dirty="0"/>
          </a:p>
        </p:txBody>
      </p:sp>
      <p:cxnSp>
        <p:nvCxnSpPr>
          <p:cNvPr id="4" name="Straight Connector 3"/>
          <p:cNvCxnSpPr/>
          <p:nvPr/>
        </p:nvCxnSpPr>
        <p:spPr>
          <a:xfrm>
            <a:off x="430696" y="2349910"/>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790572" y="950824"/>
            <a:ext cx="6504963" cy="472836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dirty="0" smtClean="0">
                <a:solidFill>
                  <a:srgbClr val="0070C0"/>
                </a:solidFill>
              </a:rPr>
              <a:t>Why are these items blue?</a:t>
            </a:r>
          </a:p>
          <a:p>
            <a:pPr marL="76200" lvl="0" rtl="0">
              <a:spcBef>
                <a:spcPts val="0"/>
              </a:spcBef>
              <a:spcAft>
                <a:spcPts val="0"/>
              </a:spcAft>
              <a:buSzPts val="2400"/>
            </a:pPr>
            <a:endParaRPr lang="en-US" sz="2400" dirty="0">
              <a:solidFill>
                <a:srgbClr val="0070C0"/>
              </a:solidFill>
            </a:endParaRPr>
          </a:p>
          <a:p>
            <a:pPr marL="76200" lvl="0" rtl="0">
              <a:spcBef>
                <a:spcPts val="0"/>
              </a:spcBef>
              <a:spcAft>
                <a:spcPts val="0"/>
              </a:spcAft>
              <a:buSzPts val="2400"/>
            </a:pPr>
            <a:r>
              <a:rPr lang="en-US" sz="2400" dirty="0" smtClean="0">
                <a:solidFill>
                  <a:srgbClr val="7030A0"/>
                </a:solidFill>
              </a:rPr>
              <a:t>Because regulations for sale of these items depend on your buyer and on where you sell. </a:t>
            </a:r>
            <a:endParaRPr sz="2400" dirty="0">
              <a:solidFill>
                <a:srgbClr val="7030A0"/>
              </a:solidFill>
            </a:endParaRPr>
          </a:p>
        </p:txBody>
      </p:sp>
      <p:cxnSp>
        <p:nvCxnSpPr>
          <p:cNvPr id="4" name="Straight Connector 3"/>
          <p:cNvCxnSpPr/>
          <p:nvPr/>
        </p:nvCxnSpPr>
        <p:spPr>
          <a:xfrm>
            <a:off x="1032348" y="2703871"/>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58</a:t>
            </a:fld>
            <a:endParaRPr lang="en-US"/>
          </a:p>
        </p:txBody>
      </p:sp>
    </p:spTree>
    <p:extLst>
      <p:ext uri="{BB962C8B-B14F-4D97-AF65-F5344CB8AC3E}">
        <p14:creationId xmlns:p14="http://schemas.microsoft.com/office/powerpoint/2010/main" val="13237516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595448"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a food business:</a:t>
            </a:r>
            <a:br>
              <a:rPr lang="en-US" sz="2400" b="1" dirty="0" smtClean="0">
                <a:solidFill>
                  <a:schemeClr val="tx1"/>
                </a:solidFill>
              </a:rPr>
            </a:br>
            <a:endParaRPr lang="en-US" sz="2400" b="1"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meat or poultry must be processed under inspection (USDA or Minnesota Equal-To)</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shell eggs have grading, candling, &amp; labeling requirements.</a:t>
            </a:r>
            <a:endParaRPr sz="2400" dirty="0">
              <a:solidFill>
                <a:schemeClr val="tx1"/>
              </a:solidFill>
            </a:endParaRPr>
          </a:p>
        </p:txBody>
      </p:sp>
      <p:cxnSp>
        <p:nvCxnSpPr>
          <p:cNvPr id="4" name="Straight Connector 3"/>
          <p:cNvCxnSpPr/>
          <p:nvPr/>
        </p:nvCxnSpPr>
        <p:spPr>
          <a:xfrm>
            <a:off x="511314" y="2733368"/>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59</a:t>
            </a:fld>
            <a:endParaRPr lang="en-US"/>
          </a:p>
        </p:txBody>
      </p:sp>
    </p:spTree>
    <p:extLst>
      <p:ext uri="{BB962C8B-B14F-4D97-AF65-F5344CB8AC3E}">
        <p14:creationId xmlns:p14="http://schemas.microsoft.com/office/powerpoint/2010/main" val="465534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5" y="23627"/>
            <a:ext cx="6064200" cy="73837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What We Will Do:</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71125" y="1030078"/>
            <a:ext cx="6073804"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Train farm educators, food system advocates and educators, and leaders in the agriculture and food communities on the basics of regulation of local food enterprises and systems </a:t>
            </a:r>
            <a:br>
              <a:rPr lang="en-US" sz="2400" dirty="0" smtClean="0"/>
            </a:br>
            <a:endParaRPr lang="en-US" sz="2400" dirty="0" smtClean="0"/>
          </a:p>
          <a:p>
            <a:pPr marL="342900" indent="-342900">
              <a:buFont typeface="Arial" panose="020B0604020202020204" pitchFamily="34" charset="0"/>
              <a:buChar char="•"/>
            </a:pPr>
            <a:r>
              <a:rPr lang="en-US" sz="2400" dirty="0" smtClean="0"/>
              <a:t>Provide reference materials and a PPT presentation to trainees so they can become resource people in their communities</a:t>
            </a:r>
          </a:p>
          <a:p>
            <a:r>
              <a:rPr lang="en-US" sz="2400" dirty="0" smtClean="0"/>
              <a:t>	- Printed binder + flash drive </a:t>
            </a:r>
            <a:br>
              <a:rPr lang="en-US" sz="2400" dirty="0" smtClean="0"/>
            </a:br>
            <a:r>
              <a:rPr lang="en-US" sz="2400" dirty="0" smtClean="0"/>
              <a:t>	containing key reference materials</a:t>
            </a:r>
          </a:p>
          <a:p>
            <a:r>
              <a:rPr lang="en-US" sz="2400" dirty="0" smtClean="0"/>
              <a:t>	</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13352158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1" y="0"/>
            <a:ext cx="9144000" cy="6858000"/>
          </a:xfrm>
          <a:prstGeom prst="rect">
            <a:avLst/>
          </a:prstGeom>
          <a:noFill/>
          <a:ln>
            <a:noFill/>
          </a:ln>
        </p:spPr>
      </p:pic>
      <p:sp>
        <p:nvSpPr>
          <p:cNvPr id="402" name="Google Shape;402;p46"/>
          <p:cNvSpPr txBox="1"/>
          <p:nvPr/>
        </p:nvSpPr>
        <p:spPr>
          <a:xfrm>
            <a:off x="448537" y="2353286"/>
            <a:ext cx="8237910" cy="3187193"/>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smtClean="0"/>
              <a:t>Locally raised meats and poultry are </a:t>
            </a:r>
            <a:r>
              <a:rPr lang="en-US" sz="2400" dirty="0"/>
              <a:t>legal for food facilities to use if </a:t>
            </a:r>
            <a:r>
              <a:rPr lang="en-US" sz="2400" dirty="0" smtClean="0"/>
              <a:t>slaughtered </a:t>
            </a:r>
            <a:r>
              <a:rPr lang="en-US" sz="2400" dirty="0"/>
              <a:t>and processed under </a:t>
            </a:r>
            <a:r>
              <a:rPr lang="en-US" sz="2400" dirty="0" smtClean="0"/>
              <a:t>continuous (daily) </a:t>
            </a:r>
            <a:r>
              <a:rPr lang="en-US" sz="2400" dirty="0"/>
              <a:t>inspection</a:t>
            </a:r>
            <a:r>
              <a:rPr lang="en-US" sz="2400" dirty="0" smtClean="0"/>
              <a:t>. Two </a:t>
            </a:r>
            <a:r>
              <a:rPr lang="en-US" sz="2400" dirty="0"/>
              <a:t>options:</a:t>
            </a:r>
            <a:endParaRPr sz="2400" dirty="0"/>
          </a:p>
          <a:p>
            <a:pPr marL="0" lvl="0" indent="0">
              <a:spcBef>
                <a:spcPts val="0"/>
              </a:spcBef>
              <a:spcAft>
                <a:spcPts val="0"/>
              </a:spcAft>
              <a:buNone/>
            </a:pPr>
            <a:endParaRPr sz="2400" dirty="0"/>
          </a:p>
          <a:p>
            <a:pPr marL="457200" lvl="0" indent="-419100" rtl="0">
              <a:spcBef>
                <a:spcPts val="0"/>
              </a:spcBef>
              <a:spcAft>
                <a:spcPts val="0"/>
              </a:spcAft>
              <a:buSzPts val="3000"/>
              <a:buChar char="●"/>
            </a:pPr>
            <a:r>
              <a:rPr lang="en-US" sz="2400" dirty="0"/>
              <a:t>USDA (can cross state lines)</a:t>
            </a:r>
            <a:br>
              <a:rPr lang="en-US" sz="2400" dirty="0"/>
            </a:br>
            <a:endParaRPr sz="2400" dirty="0"/>
          </a:p>
          <a:p>
            <a:pPr marL="457200" lvl="0" indent="-419100">
              <a:spcBef>
                <a:spcPts val="0"/>
              </a:spcBef>
              <a:spcAft>
                <a:spcPts val="0"/>
              </a:spcAft>
              <a:buSzPts val="3000"/>
              <a:buChar char="●"/>
            </a:pPr>
            <a:r>
              <a:rPr lang="en-US" sz="2400" dirty="0"/>
              <a:t>Minnesota Equal-To</a:t>
            </a:r>
            <a:br>
              <a:rPr lang="en-US" sz="2400" dirty="0"/>
            </a:br>
            <a:r>
              <a:rPr lang="en-US" sz="2400" dirty="0"/>
              <a:t>(can be sold within MN)</a:t>
            </a:r>
            <a:endParaRPr sz="2400" dirty="0"/>
          </a:p>
        </p:txBody>
      </p:sp>
      <p:sp>
        <p:nvSpPr>
          <p:cNvPr id="2" name="TextBox 1"/>
          <p:cNvSpPr txBox="1"/>
          <p:nvPr/>
        </p:nvSpPr>
        <p:spPr>
          <a:xfrm>
            <a:off x="4787080" y="1613093"/>
            <a:ext cx="3303639" cy="646331"/>
          </a:xfrm>
          <a:prstGeom prst="rect">
            <a:avLst/>
          </a:prstGeom>
          <a:noFill/>
        </p:spPr>
        <p:txBody>
          <a:bodyPr wrap="square" rtlCol="0">
            <a:spAutoFit/>
          </a:bodyPr>
          <a:lstStyle/>
          <a:p>
            <a:r>
              <a:rPr lang="en-US" sz="3600" dirty="0" smtClean="0"/>
              <a:t>Meat &amp; Poultry</a:t>
            </a:r>
            <a:endParaRPr lang="en-US" sz="3600" dirty="0"/>
          </a:p>
        </p:txBody>
      </p:sp>
      <p:sp>
        <p:nvSpPr>
          <p:cNvPr id="4" name="TextBox 3"/>
          <p:cNvSpPr txBox="1"/>
          <p:nvPr/>
        </p:nvSpPr>
        <p:spPr>
          <a:xfrm>
            <a:off x="448537" y="5540479"/>
            <a:ext cx="6272981" cy="923330"/>
          </a:xfrm>
          <a:prstGeom prst="rect">
            <a:avLst/>
          </a:prstGeom>
          <a:noFill/>
        </p:spPr>
        <p:txBody>
          <a:bodyPr wrap="square" rtlCol="0">
            <a:spAutoFit/>
          </a:bodyPr>
          <a:lstStyle/>
          <a:p>
            <a:r>
              <a:rPr lang="en-US" sz="1800" dirty="0">
                <a:hlinkClick r:id="rId4"/>
              </a:rPr>
              <a:t>http://</a:t>
            </a:r>
            <a:r>
              <a:rPr lang="en-US" sz="1800" dirty="0" smtClean="0">
                <a:hlinkClick r:id="rId4"/>
              </a:rPr>
              <a:t>misadocuments.info/LFAC_local_meat.pdf</a:t>
            </a:r>
            <a:r>
              <a:rPr lang="en-US" sz="1800" dirty="0" smtClean="0"/>
              <a:t/>
            </a:r>
            <a:br>
              <a:rPr lang="en-US" sz="1800" dirty="0" smtClean="0"/>
            </a:br>
            <a:endParaRPr lang="en-US" sz="1800" dirty="0" smtClean="0"/>
          </a:p>
          <a:p>
            <a:r>
              <a:rPr lang="en-US" sz="1800" dirty="0">
                <a:hlinkClick r:id="rId5"/>
              </a:rPr>
              <a:t>http://</a:t>
            </a:r>
            <a:r>
              <a:rPr lang="en-US" sz="1800" dirty="0" smtClean="0">
                <a:hlinkClick r:id="rId5"/>
              </a:rPr>
              <a:t>misadocuments.info/LFAC_local_poultry.pdf</a:t>
            </a:r>
            <a:r>
              <a:rPr lang="en-US" sz="1800" dirty="0" smtClean="0"/>
              <a:t> </a:t>
            </a:r>
            <a:endParaRPr lang="en-US" sz="18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60</a:t>
            </a:fld>
            <a:endParaRPr lang="en-US"/>
          </a:p>
        </p:txBody>
      </p:sp>
      <p:sp>
        <p:nvSpPr>
          <p:cNvPr id="8" name="Google Shape;311;p36"/>
          <p:cNvSpPr txBox="1"/>
          <p:nvPr/>
        </p:nvSpPr>
        <p:spPr>
          <a:xfrm>
            <a:off x="448537" y="84759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426719" y="1848138"/>
            <a:ext cx="8290560" cy="398239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If you buy an animal out of the sales ring at a livestock auction</a:t>
            </a:r>
            <a:r>
              <a:rPr kumimoji="0" lang="en-US" sz="3200" b="0" i="0" u="none" strike="noStrike" kern="0" cap="none" spc="0" normalizeH="0" noProof="0" dirty="0" smtClean="0">
                <a:ln>
                  <a:noFill/>
                </a:ln>
                <a:solidFill>
                  <a:srgbClr val="000000"/>
                </a:solidFill>
                <a:effectLst/>
                <a:uLnTx/>
                <a:uFillTx/>
                <a:latin typeface="Arial"/>
                <a:cs typeface="Arial"/>
                <a:sym typeface="Arial"/>
              </a:rPr>
              <a:t> </a:t>
            </a:r>
            <a:br>
              <a:rPr kumimoji="0" lang="en-US" sz="3200" b="0" i="0" u="none" strike="noStrike" kern="0" cap="none" spc="0" normalizeH="0" noProof="0" dirty="0" smtClean="0">
                <a:ln>
                  <a:noFill/>
                </a:ln>
                <a:solidFill>
                  <a:srgbClr val="000000"/>
                </a:solidFill>
                <a:effectLst/>
                <a:uLnTx/>
                <a:uFillTx/>
                <a:latin typeface="Arial"/>
                <a:cs typeface="Arial"/>
                <a:sym typeface="Arial"/>
              </a:rPr>
            </a:br>
            <a:endParaRPr kumimoji="0" lang="en-US" sz="3200" b="0" i="0" u="none" strike="noStrike" kern="0" cap="none" spc="0" normalizeH="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 </a:t>
            </a:r>
            <a:r>
              <a:rPr kumimoji="0" lang="en-US" sz="3200" b="0" i="0" u="none" strike="noStrike" kern="0" cap="none" spc="0" normalizeH="0" noProof="0" dirty="0" smtClean="0">
                <a:ln>
                  <a:noFill/>
                </a:ln>
                <a:solidFill>
                  <a:srgbClr val="000000"/>
                </a:solidFill>
                <a:effectLst/>
                <a:uLnTx/>
                <a:uFillTx/>
                <a:latin typeface="Arial"/>
                <a:cs typeface="Arial"/>
                <a:sym typeface="Arial"/>
              </a:rPr>
              <a:t>and take it straight to a butcher for your meat sales</a:t>
            </a:r>
            <a:br>
              <a:rPr kumimoji="0" lang="en-US" sz="3200" b="0" i="0" u="none" strike="noStrike" kern="0" cap="none" spc="0" normalizeH="0" noProof="0" dirty="0" smtClean="0">
                <a:ln>
                  <a:noFill/>
                </a:ln>
                <a:solidFill>
                  <a:srgbClr val="000000"/>
                </a:solidFill>
                <a:effectLst/>
                <a:uLnTx/>
                <a:uFillTx/>
                <a:latin typeface="Arial"/>
                <a:cs typeface="Arial"/>
                <a:sym typeface="Arial"/>
              </a:rPr>
            </a:br>
            <a:endParaRPr kumimoji="0" lang="en-US" sz="3200" b="0" i="0" u="none" strike="noStrike" kern="0" cap="none" spc="0" normalizeH="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a:t>
            </a:r>
            <a:r>
              <a:rPr kumimoji="0" lang="en-US" sz="3200" b="0" i="0" u="none" strike="noStrike" kern="0" cap="none" spc="0" normalizeH="0" noProof="0" dirty="0" smtClean="0">
                <a:ln>
                  <a:noFill/>
                </a:ln>
                <a:solidFill>
                  <a:srgbClr val="000000"/>
                </a:solidFill>
                <a:effectLst/>
                <a:uLnTx/>
                <a:uFillTx/>
                <a:latin typeface="Arial"/>
                <a:cs typeface="Arial"/>
                <a:sym typeface="Arial"/>
              </a:rPr>
              <a:t>is that really product of your farm?</a:t>
            </a:r>
            <a:endParaRPr kumimoji="0" lang="en-US" sz="3200" b="0" i="1"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TextBox 1"/>
          <p:cNvSpPr txBox="1"/>
          <p:nvPr/>
        </p:nvSpPr>
        <p:spPr>
          <a:xfrm>
            <a:off x="5106936" y="1524972"/>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61</a:t>
            </a:fld>
            <a:endParaRPr lang="en-US"/>
          </a:p>
        </p:txBody>
      </p:sp>
      <p:sp>
        <p:nvSpPr>
          <p:cNvPr id="6" name="Google Shape;311;p36"/>
          <p:cNvSpPr txBox="1"/>
          <p:nvPr/>
        </p:nvSpPr>
        <p:spPr>
          <a:xfrm>
            <a:off x="426719" y="807639"/>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83408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1" y="0"/>
            <a:ext cx="9144000" cy="6858000"/>
          </a:xfrm>
          <a:prstGeom prst="rect">
            <a:avLst/>
          </a:prstGeom>
          <a:noFill/>
          <a:ln>
            <a:noFill/>
          </a:ln>
        </p:spPr>
      </p:pic>
      <p:sp>
        <p:nvSpPr>
          <p:cNvPr id="402" name="Google Shape;402;p46"/>
          <p:cNvSpPr txBox="1"/>
          <p:nvPr/>
        </p:nvSpPr>
        <p:spPr>
          <a:xfrm>
            <a:off x="642251" y="2201666"/>
            <a:ext cx="8290560" cy="412632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Livestock dealers are required to have a license to buy &amp; sell animals. The dealer license is not required for: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“…persons </a:t>
            </a:r>
            <a:r>
              <a:rPr kumimoji="0" lang="en-US" sz="2400" b="0" i="0" u="none" strike="noStrike" kern="0" cap="none" spc="0" normalizeH="0" baseline="0" noProof="0" dirty="0">
                <a:ln>
                  <a:noFill/>
                </a:ln>
                <a:solidFill>
                  <a:srgbClr val="000000"/>
                </a:solidFill>
                <a:effectLst/>
                <a:uLnTx/>
                <a:uFillTx/>
                <a:latin typeface="Arial"/>
                <a:cs typeface="Arial"/>
                <a:sym typeface="Arial"/>
              </a:rPr>
              <a:t>engaged in the business of farming, when purchasing livestock for breeding or herd replacement purposes or feeding programs, and when selling the livestock they have owned and raised, fed out or fattened for slaughter in their specific farming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program.”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1800" b="0" i="1" u="none" strike="noStrike" kern="0" cap="none" spc="0" normalizeH="0" baseline="0" noProof="0" dirty="0" smtClean="0">
                <a:ln>
                  <a:noFill/>
                </a:ln>
                <a:solidFill>
                  <a:srgbClr val="000000"/>
                </a:solidFill>
                <a:effectLst/>
                <a:uLnTx/>
                <a:uFillTx/>
                <a:latin typeface="Arial"/>
                <a:cs typeface="Arial"/>
                <a:sym typeface="Arial"/>
              </a:rPr>
              <a:t>M.S. 17.03 Subdivision 7(b)</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TextBox 1"/>
          <p:cNvSpPr txBox="1"/>
          <p:nvPr/>
        </p:nvSpPr>
        <p:spPr>
          <a:xfrm>
            <a:off x="5306463" y="1810787"/>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62</a:t>
            </a:fld>
            <a:endParaRPr lang="en-US"/>
          </a:p>
        </p:txBody>
      </p:sp>
      <p:sp>
        <p:nvSpPr>
          <p:cNvPr id="6" name="Google Shape;311;p36"/>
          <p:cNvSpPr txBox="1"/>
          <p:nvPr/>
        </p:nvSpPr>
        <p:spPr>
          <a:xfrm>
            <a:off x="447041" y="1022453"/>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50775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7"/>
          <p:cNvPicPr preferRelativeResize="0"/>
          <p:nvPr/>
        </p:nvPicPr>
        <p:blipFill rotWithShape="1">
          <a:blip r:embed="rId3">
            <a:alphaModFix/>
          </a:blip>
          <a:srcRect/>
          <a:stretch/>
        </p:blipFill>
        <p:spPr>
          <a:xfrm>
            <a:off x="1" y="1"/>
            <a:ext cx="9143999" cy="6857999"/>
          </a:xfrm>
          <a:prstGeom prst="rect">
            <a:avLst/>
          </a:prstGeom>
          <a:noFill/>
          <a:ln>
            <a:noFill/>
          </a:ln>
        </p:spPr>
      </p:pic>
      <p:pic>
        <p:nvPicPr>
          <p:cNvPr id="408" name="Google Shape;408;p47"/>
          <p:cNvPicPr preferRelativeResize="0">
            <a:picLocks noGrp="1"/>
          </p:cNvPicPr>
          <p:nvPr>
            <p:ph type="body" idx="4294967295"/>
          </p:nvPr>
        </p:nvPicPr>
        <p:blipFill rotWithShape="1">
          <a:blip r:embed="rId4">
            <a:alphaModFix/>
          </a:blip>
          <a:srcRect/>
          <a:stretch/>
        </p:blipFill>
        <p:spPr>
          <a:xfrm>
            <a:off x="2506179" y="4424516"/>
            <a:ext cx="1341600" cy="1341600"/>
          </a:xfrm>
          <a:prstGeom prst="rect">
            <a:avLst/>
          </a:prstGeom>
          <a:noFill/>
          <a:ln>
            <a:noFill/>
          </a:ln>
        </p:spPr>
      </p:pic>
      <p:sp>
        <p:nvSpPr>
          <p:cNvPr id="409" name="Google Shape;409;p47"/>
          <p:cNvSpPr txBox="1"/>
          <p:nvPr/>
        </p:nvSpPr>
        <p:spPr>
          <a:xfrm>
            <a:off x="362076" y="3657956"/>
            <a:ext cx="4460700" cy="1021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USDA inspection “bugs”</a:t>
            </a:r>
            <a:endParaRPr kumimoji="0" sz="3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10" name="Google Shape;410;p47"/>
          <p:cNvPicPr preferRelativeResize="0"/>
          <p:nvPr/>
        </p:nvPicPr>
        <p:blipFill rotWithShape="1">
          <a:blip r:embed="rId5">
            <a:alphaModFix/>
          </a:blip>
          <a:srcRect/>
          <a:stretch/>
        </p:blipFill>
        <p:spPr>
          <a:xfrm>
            <a:off x="619992" y="4424397"/>
            <a:ext cx="1328941" cy="1341719"/>
          </a:xfrm>
          <a:prstGeom prst="rect">
            <a:avLst/>
          </a:prstGeom>
          <a:noFill/>
          <a:ln>
            <a:noFill/>
          </a:ln>
        </p:spPr>
      </p:pic>
      <p:sp>
        <p:nvSpPr>
          <p:cNvPr id="411" name="Google Shape;411;p47"/>
          <p:cNvSpPr txBox="1"/>
          <p:nvPr/>
        </p:nvSpPr>
        <p:spPr>
          <a:xfrm>
            <a:off x="5044223" y="3942735"/>
            <a:ext cx="2138019" cy="216562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Minnesota</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Equal-To</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Inspection </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“bug”</a:t>
            </a:r>
            <a:endParaRPr kumimoji="0" sz="3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12" name="Google Shape;412;p47"/>
          <p:cNvPicPr preferRelativeResize="0"/>
          <p:nvPr/>
        </p:nvPicPr>
        <p:blipFill rotWithShape="1">
          <a:blip r:embed="rId6">
            <a:alphaModFix/>
          </a:blip>
          <a:srcRect b="5410"/>
          <a:stretch/>
        </p:blipFill>
        <p:spPr>
          <a:xfrm>
            <a:off x="7182242" y="4454156"/>
            <a:ext cx="1346915" cy="1517937"/>
          </a:xfrm>
          <a:prstGeom prst="rect">
            <a:avLst/>
          </a:prstGeom>
          <a:noFill/>
          <a:ln>
            <a:noFill/>
          </a:ln>
        </p:spPr>
      </p:pic>
      <p:sp>
        <p:nvSpPr>
          <p:cNvPr id="413" name="Google Shape;413;p47"/>
          <p:cNvSpPr txBox="1"/>
          <p:nvPr/>
        </p:nvSpPr>
        <p:spPr>
          <a:xfrm>
            <a:off x="7320279" y="4679756"/>
            <a:ext cx="999300"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Minnesota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Inspected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and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Passed</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414" name="Google Shape;414;p47"/>
          <p:cNvCxnSpPr/>
          <p:nvPr/>
        </p:nvCxnSpPr>
        <p:spPr>
          <a:xfrm flipH="1">
            <a:off x="4634340" y="3942735"/>
            <a:ext cx="9955" cy="2311819"/>
          </a:xfrm>
          <a:prstGeom prst="straightConnector1">
            <a:avLst/>
          </a:prstGeom>
          <a:noFill/>
          <a:ln w="9525" cap="flat" cmpd="sng">
            <a:solidFill>
              <a:schemeClr val="dk2"/>
            </a:solidFill>
            <a:prstDash val="solid"/>
            <a:round/>
            <a:headEnd type="none" w="med" len="med"/>
            <a:tailEnd type="none" w="med" len="med"/>
          </a:ln>
        </p:spPr>
      </p:cxnSp>
      <p:sp>
        <p:nvSpPr>
          <p:cNvPr id="2" name="TextBox 1"/>
          <p:cNvSpPr txBox="1"/>
          <p:nvPr/>
        </p:nvSpPr>
        <p:spPr>
          <a:xfrm>
            <a:off x="7403689" y="5538002"/>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#9999</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63</a:t>
            </a:fld>
            <a:endParaRPr lang="en-US"/>
          </a:p>
        </p:txBody>
      </p:sp>
      <p:sp>
        <p:nvSpPr>
          <p:cNvPr id="13"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p:cNvSpPr txBox="1"/>
          <p:nvPr/>
        </p:nvSpPr>
        <p:spPr>
          <a:xfrm>
            <a:off x="5668459" y="1978835"/>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10010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pic>
        <p:nvPicPr>
          <p:cNvPr id="421" name="Google Shape;421;p48"/>
          <p:cNvPicPr preferRelativeResize="0"/>
          <p:nvPr/>
        </p:nvPicPr>
        <p:blipFill rotWithShape="1">
          <a:blip r:embed="rId4">
            <a:alphaModFix/>
          </a:blip>
          <a:srcRect/>
          <a:stretch/>
        </p:blipFill>
        <p:spPr>
          <a:xfrm>
            <a:off x="979727" y="4373612"/>
            <a:ext cx="1363487" cy="1363487"/>
          </a:xfrm>
          <a:prstGeom prst="rect">
            <a:avLst/>
          </a:prstGeom>
          <a:noFill/>
          <a:ln>
            <a:noFill/>
          </a:ln>
        </p:spPr>
      </p:pic>
      <p:pic>
        <p:nvPicPr>
          <p:cNvPr id="422" name="Google Shape;422;p48"/>
          <p:cNvPicPr preferRelativeResize="0"/>
          <p:nvPr/>
        </p:nvPicPr>
        <p:blipFill rotWithShape="1">
          <a:blip r:embed="rId5">
            <a:alphaModFix/>
          </a:blip>
          <a:srcRect b="5410"/>
          <a:stretch/>
        </p:blipFill>
        <p:spPr>
          <a:xfrm>
            <a:off x="2835150" y="4195700"/>
            <a:ext cx="1346915" cy="1517937"/>
          </a:xfrm>
          <a:prstGeom prst="rect">
            <a:avLst/>
          </a:prstGeom>
          <a:noFill/>
          <a:ln>
            <a:noFill/>
          </a:ln>
        </p:spPr>
      </p:pic>
      <p:sp>
        <p:nvSpPr>
          <p:cNvPr id="423" name="Google Shape;423;p48"/>
          <p:cNvSpPr txBox="1"/>
          <p:nvPr/>
        </p:nvSpPr>
        <p:spPr>
          <a:xfrm>
            <a:off x="2900286" y="4419020"/>
            <a:ext cx="999300"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Minnesota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Inspected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and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Passed</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4" name="Google Shape;424;p48"/>
          <p:cNvSpPr txBox="1"/>
          <p:nvPr/>
        </p:nvSpPr>
        <p:spPr>
          <a:xfrm>
            <a:off x="4782341" y="2546851"/>
            <a:ext cx="4635175" cy="145467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“Non-amenable</a:t>
            </a:r>
            <a:r>
              <a:rPr kumimoji="0" lang="en-US" sz="3600" b="0" i="0" u="none" strike="noStrike" kern="0" cap="none" spc="0" normalizeH="0" baseline="0" noProof="0" dirty="0">
                <a:ln>
                  <a:noFill/>
                </a:ln>
                <a:solidFill>
                  <a:srgbClr val="000000"/>
                </a:solidFill>
                <a:effectLst/>
                <a:uLnTx/>
                <a:uFillTx/>
                <a:latin typeface="Arial"/>
                <a:cs typeface="Arial"/>
                <a:sym typeface="Arial"/>
              </a:rPr>
              <a:t>” species: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425" name="Google Shape;425;p48"/>
          <p:cNvSpPr txBox="1"/>
          <p:nvPr/>
        </p:nvSpPr>
        <p:spPr>
          <a:xfrm>
            <a:off x="4733493" y="3878420"/>
            <a:ext cx="3576600" cy="2152500"/>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bison</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err="1">
                <a:ln>
                  <a:noFill/>
                </a:ln>
                <a:solidFill>
                  <a:srgbClr val="000000"/>
                </a:solidFill>
                <a:effectLst/>
                <a:uLnTx/>
                <a:uFillTx/>
                <a:latin typeface="Arial"/>
                <a:cs typeface="Arial"/>
                <a:sym typeface="Arial"/>
              </a:rPr>
              <a:t>cervidae</a:t>
            </a:r>
            <a:r>
              <a:rPr kumimoji="0" lang="en-US" sz="2400" b="0" i="0" u="none" strike="noStrike" kern="0" cap="none" spc="0" normalizeH="0" baseline="0" noProof="0" dirty="0">
                <a:ln>
                  <a:noFill/>
                </a:ln>
                <a:solidFill>
                  <a:srgbClr val="000000"/>
                </a:solidFill>
                <a:effectLst/>
                <a:uLnTx/>
                <a:uFillTx/>
                <a:latin typeface="Arial"/>
                <a:cs typeface="Arial"/>
                <a:sym typeface="Arial"/>
              </a:rPr>
              <a:t> (elk, deer)</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rabbit</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guinea pig</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pheasant</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3095136" y="5390192"/>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#9999</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64</a:t>
            </a:fld>
            <a:endParaRPr lang="en-US"/>
          </a:p>
        </p:txBody>
      </p:sp>
      <p:sp>
        <p:nvSpPr>
          <p:cNvPr id="11"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p:cNvSpPr txBox="1"/>
          <p:nvPr/>
        </p:nvSpPr>
        <p:spPr>
          <a:xfrm>
            <a:off x="383492" y="2190343"/>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749830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424" name="Google Shape;424;p48"/>
          <p:cNvSpPr txBox="1"/>
          <p:nvPr/>
        </p:nvSpPr>
        <p:spPr>
          <a:xfrm>
            <a:off x="1664568" y="3064587"/>
            <a:ext cx="6201476" cy="71075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smtClean="0"/>
              <a:t>Kosher or Halal Processing</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65</a:t>
            </a:fld>
            <a:endParaRPr lang="en-US"/>
          </a:p>
        </p:txBody>
      </p:sp>
      <p:sp>
        <p:nvSpPr>
          <p:cNvPr id="11"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p:cNvSpPr txBox="1"/>
          <p:nvPr/>
        </p:nvSpPr>
        <p:spPr>
          <a:xfrm>
            <a:off x="383492" y="2190343"/>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870333" y="4003257"/>
            <a:ext cx="7540242"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t>Religious bodies must approve the slaughterer to conduct slaughter according to their requirements.</a:t>
            </a:r>
          </a:p>
          <a:p>
            <a:pPr marL="285750" indent="-285750">
              <a:buFont typeface="Arial" panose="020B0604020202020204" pitchFamily="34" charset="0"/>
              <a:buChar char="•"/>
            </a:pPr>
            <a:r>
              <a:rPr lang="en-US" sz="1800" dirty="0" smtClean="0"/>
              <a:t>The slaughterer must submit an application to MDA or USDA that includes a certificate of approval from their religious body.</a:t>
            </a:r>
          </a:p>
          <a:p>
            <a:pPr marL="285750" indent="-285750">
              <a:buFont typeface="Arial" panose="020B0604020202020204" pitchFamily="34" charset="0"/>
              <a:buChar char="•"/>
            </a:pPr>
            <a:r>
              <a:rPr lang="en-US" sz="1800" dirty="0" smtClean="0"/>
              <a:t>The slaughterer must pass a visual inspection of their slaughter technique on the kill floor of a processing plant. They must be able to accomplish humane slaughter with their technique.</a:t>
            </a:r>
            <a:endParaRPr lang="en-US" sz="1800" dirty="0"/>
          </a:p>
        </p:txBody>
      </p:sp>
    </p:spTree>
    <p:extLst>
      <p:ext uri="{BB962C8B-B14F-4D97-AF65-F5344CB8AC3E}">
        <p14:creationId xmlns:p14="http://schemas.microsoft.com/office/powerpoint/2010/main" val="34604994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1097029" y="2808725"/>
            <a:ext cx="6949941" cy="3046988"/>
          </a:xfrm>
          <a:prstGeom prst="rect">
            <a:avLst/>
          </a:prstGeom>
          <a:noFill/>
        </p:spPr>
        <p:txBody>
          <a:bodyPr wrap="square" rtlCol="0">
            <a:spAutoFit/>
          </a:bodyPr>
          <a:lstStyle/>
          <a:p>
            <a:r>
              <a:rPr lang="en-US" sz="3200" b="1" dirty="0"/>
              <a:t>Wild-harvested </a:t>
            </a:r>
            <a:r>
              <a:rPr lang="en-US" sz="3200" b="1" dirty="0" smtClean="0"/>
              <a:t>game </a:t>
            </a:r>
            <a:r>
              <a:rPr lang="en-US" sz="3200" dirty="0"/>
              <a:t>cannot be sold in commerce because it doesn’t get a pre-slaughter inspection</a:t>
            </a:r>
            <a:r>
              <a:rPr lang="en-US" sz="3200" dirty="0" smtClean="0"/>
              <a:t>.* </a:t>
            </a:r>
          </a:p>
          <a:p>
            <a:endParaRPr lang="en-US" sz="3200" dirty="0"/>
          </a:p>
          <a:p>
            <a:r>
              <a:rPr lang="en-US" sz="3200" dirty="0" smtClean="0"/>
              <a:t>*May </a:t>
            </a:r>
            <a:r>
              <a:rPr lang="en-US" sz="3200" dirty="0"/>
              <a:t>be exceptions in some tribal settings. </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66</a:t>
            </a:fld>
            <a:endParaRPr lang="en-US"/>
          </a:p>
        </p:txBody>
      </p:sp>
      <p:sp>
        <p:nvSpPr>
          <p:cNvPr id="6" name="Google Shape;311;p36"/>
          <p:cNvSpPr txBox="1"/>
          <p:nvPr/>
        </p:nvSpPr>
        <p:spPr>
          <a:xfrm>
            <a:off x="133651" y="947270"/>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5274759" y="1735604"/>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59157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612629" y="2736456"/>
            <a:ext cx="8295701" cy="3539430"/>
          </a:xfrm>
          <a:prstGeom prst="rect">
            <a:avLst/>
          </a:prstGeom>
          <a:noFill/>
        </p:spPr>
        <p:txBody>
          <a:bodyPr wrap="square" rtlCol="0">
            <a:spAutoFit/>
          </a:bodyPr>
          <a:lstStyle/>
          <a:p>
            <a:pPr lvl="0"/>
            <a:r>
              <a:rPr lang="en-US" sz="3200" b="1" dirty="0"/>
              <a:t>Farm-raised dangerous animals </a:t>
            </a:r>
            <a:r>
              <a:rPr lang="en-US" sz="3200" dirty="0"/>
              <a:t>(elk, bison, bull) can have </a:t>
            </a:r>
            <a:r>
              <a:rPr lang="en-US" sz="3200" dirty="0" err="1"/>
              <a:t>antemortem</a:t>
            </a:r>
            <a:r>
              <a:rPr lang="en-US" sz="3200" dirty="0"/>
              <a:t> </a:t>
            </a:r>
            <a:r>
              <a:rPr lang="en-US" sz="3200" dirty="0" smtClean="0"/>
              <a:t>inspection on-farm. The inspector </a:t>
            </a:r>
            <a:r>
              <a:rPr lang="en-US" sz="3200" dirty="0"/>
              <a:t>witnesses the whole process of killing and transport to the plant. Animal carcass must be left intact &amp; </a:t>
            </a:r>
            <a:r>
              <a:rPr lang="en-US" sz="3200" dirty="0" smtClean="0"/>
              <a:t>delivered </a:t>
            </a:r>
            <a:r>
              <a:rPr lang="en-US" sz="3200" dirty="0"/>
              <a:t>to plant within </a:t>
            </a:r>
            <a:r>
              <a:rPr lang="en-US" sz="3200" dirty="0" smtClean="0"/>
              <a:t>a limited </a:t>
            </a:r>
            <a:r>
              <a:rPr lang="en-US" sz="3200" dirty="0"/>
              <a:t>period </a:t>
            </a:r>
            <a:r>
              <a:rPr lang="en-US" sz="3200" dirty="0" smtClean="0"/>
              <a:t/>
            </a:r>
            <a:br>
              <a:rPr lang="en-US" sz="3200" dirty="0" smtClean="0"/>
            </a:br>
            <a:r>
              <a:rPr lang="en-US" sz="3200" dirty="0" smtClean="0"/>
              <a:t>of time (1 </a:t>
            </a:r>
            <a:r>
              <a:rPr lang="en-US" sz="3200" dirty="0" err="1" smtClean="0"/>
              <a:t>hr</a:t>
            </a:r>
            <a:r>
              <a:rPr lang="en-US" sz="3200" dirty="0" smtClean="0"/>
              <a:t>).</a:t>
            </a:r>
            <a:endParaRPr lang="en-US"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67</a:t>
            </a:fld>
            <a:endParaRPr lang="en-US"/>
          </a:p>
        </p:txBody>
      </p:sp>
      <p:sp>
        <p:nvSpPr>
          <p:cNvPr id="6" name="Google Shape;311;p36"/>
          <p:cNvSpPr txBox="1"/>
          <p:nvPr/>
        </p:nvSpPr>
        <p:spPr>
          <a:xfrm>
            <a:off x="11450" y="1082119"/>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5312859" y="1738425"/>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63650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430696" y="1568162"/>
            <a:ext cx="6969074" cy="4089341"/>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b="1" dirty="0" smtClean="0">
                <a:solidFill>
                  <a:schemeClr val="tx1"/>
                </a:solidFill>
              </a:rPr>
              <a:t>Donated meat </a:t>
            </a:r>
            <a:r>
              <a:rPr lang="en-US" sz="2400" dirty="0" smtClean="0">
                <a:solidFill>
                  <a:schemeClr val="tx1"/>
                </a:solidFill>
              </a:rPr>
              <a:t>has to be eligible to be sold to a food facility; </a:t>
            </a:r>
          </a:p>
          <a:p>
            <a:pPr marL="419100" lvl="0" indent="-342900" rtl="0">
              <a:spcBef>
                <a:spcPts val="0"/>
              </a:spcBef>
              <a:spcAft>
                <a:spcPts val="0"/>
              </a:spcAft>
              <a:buSzPts val="2400"/>
              <a:buFont typeface="Arial" panose="020B0604020202020204" pitchFamily="34" charset="0"/>
              <a:buChar char="•"/>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UNLESS</a:t>
            </a:r>
            <a:r>
              <a:rPr lang="en-US" sz="2400" dirty="0">
                <a:solidFill>
                  <a:schemeClr val="tx1"/>
                </a:solidFill>
              </a:rPr>
              <a:t> </a:t>
            </a:r>
            <a:r>
              <a:rPr lang="en-US" sz="2400" dirty="0" smtClean="0">
                <a:solidFill>
                  <a:schemeClr val="tx1"/>
                </a:solidFill>
              </a:rPr>
              <a:t>it’s the Venison Donation Program</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Venison donation program – set up through DNR with cooperation from MDA specifically for donation to nonprofit food assistance programs</a:t>
            </a:r>
          </a:p>
          <a:p>
            <a:pPr marL="419100" lvl="0" indent="-342900" rtl="0">
              <a:spcBef>
                <a:spcPts val="0"/>
              </a:spcBef>
              <a:spcAft>
                <a:spcPts val="0"/>
              </a:spcAft>
              <a:buSzPts val="2400"/>
              <a:buFont typeface="Arial" panose="020B0604020202020204" pitchFamily="34" charset="0"/>
              <a:buChar char="•"/>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M.S. 17.035 venison donation</a:t>
            </a:r>
            <a:endParaRPr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68</a:t>
            </a:fld>
            <a:endParaRPr lang="en-US"/>
          </a:p>
        </p:txBody>
      </p:sp>
      <p:sp>
        <p:nvSpPr>
          <p:cNvPr id="8" name="TextBox 7"/>
          <p:cNvSpPr txBox="1"/>
          <p:nvPr/>
        </p:nvSpPr>
        <p:spPr>
          <a:xfrm>
            <a:off x="4269083" y="632939"/>
            <a:ext cx="3303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652572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430696" y="1568162"/>
            <a:ext cx="6969074" cy="4964840"/>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solidFill>
                  <a:schemeClr val="tx1"/>
                </a:solidFill>
              </a:rPr>
              <a:t>OR donation of traditional Native American foods to a food service program in a public facility</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Wild-harvested wild game or fish can be donated to food service programs that serve primarily (more than 50%) Native Americans.</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It is the food service’s responsibility to verify  the donated game is wholesome and was handled in a sanitary manner.</a:t>
            </a:r>
          </a:p>
          <a:p>
            <a:pPr marL="76200" lvl="0" rtl="0">
              <a:spcBef>
                <a:spcPts val="0"/>
              </a:spcBef>
              <a:spcAft>
                <a:spcPts val="0"/>
              </a:spcAft>
              <a:buSzPts val="2400"/>
            </a:pPr>
            <a:endParaRPr lang="en-US"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69</a:t>
            </a:fld>
            <a:endParaRPr lang="en-US"/>
          </a:p>
        </p:txBody>
      </p:sp>
      <p:sp>
        <p:nvSpPr>
          <p:cNvPr id="8" name="TextBox 7"/>
          <p:cNvSpPr txBox="1"/>
          <p:nvPr/>
        </p:nvSpPr>
        <p:spPr>
          <a:xfrm>
            <a:off x="4269083" y="632939"/>
            <a:ext cx="3303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5904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4" y="23627"/>
            <a:ext cx="6663173" cy="109725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What Topics Will We Cover? </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71125" y="1768742"/>
            <a:ext cx="6073804"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landscape of food regulation: federal, state, local (statute &amp; rule)</a:t>
            </a:r>
          </a:p>
          <a:p>
            <a:pPr marL="342900" indent="-342900">
              <a:buFont typeface="Arial" panose="020B0604020202020204" pitchFamily="34" charset="0"/>
              <a:buChar char="•"/>
            </a:pPr>
            <a:r>
              <a:rPr lang="en-US" sz="2400" dirty="0" smtClean="0"/>
              <a:t>Exclusions and exemptions from licensing</a:t>
            </a:r>
          </a:p>
          <a:p>
            <a:pPr marL="342900" indent="-342900">
              <a:buFont typeface="Arial" panose="020B0604020202020204" pitchFamily="34" charset="0"/>
              <a:buChar char="•"/>
            </a:pPr>
            <a:r>
              <a:rPr lang="en-US" sz="2400" dirty="0" smtClean="0"/>
              <a:t>Jurisdiction among regulatory agencies for licensing and inspection</a:t>
            </a:r>
          </a:p>
          <a:p>
            <a:pPr marL="342900" indent="-342900">
              <a:buFont typeface="Arial" panose="020B0604020202020204" pitchFamily="34" charset="0"/>
              <a:buChar char="•"/>
            </a:pPr>
            <a:r>
              <a:rPr lang="en-US" sz="2400" dirty="0" smtClean="0"/>
              <a:t>License types issued by MDA</a:t>
            </a:r>
          </a:p>
          <a:p>
            <a:pPr marL="342900" indent="-342900">
              <a:buFont typeface="Arial" panose="020B0604020202020204" pitchFamily="34" charset="0"/>
              <a:buChar char="•"/>
            </a:pPr>
            <a:r>
              <a:rPr lang="en-US" sz="2400" dirty="0" smtClean="0"/>
              <a:t>License types issued by MDH</a:t>
            </a:r>
          </a:p>
          <a:p>
            <a:pPr marL="342900" indent="-342900">
              <a:buFont typeface="Arial" panose="020B0604020202020204" pitchFamily="34" charset="0"/>
              <a:buChar char="•"/>
            </a:pPr>
            <a:r>
              <a:rPr lang="en-US" sz="2400" dirty="0" smtClean="0"/>
              <a:t>Delegation authorities</a:t>
            </a:r>
          </a:p>
          <a:p>
            <a:pPr marL="342900" indent="-342900">
              <a:buFont typeface="Arial" panose="020B0604020202020204" pitchFamily="34" charset="0"/>
              <a:buChar char="•"/>
            </a:pPr>
            <a:r>
              <a:rPr lang="en-US" sz="2400" dirty="0" smtClean="0"/>
              <a:t>Food Innovation Team</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31889712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430696" y="1568161"/>
            <a:ext cx="6969074" cy="4613563"/>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solidFill>
                  <a:schemeClr val="tx1"/>
                </a:solidFill>
              </a:rPr>
              <a:t>OR donation of wild-harvested wild game to a </a:t>
            </a:r>
            <a:r>
              <a:rPr lang="en-US" sz="2400" u="sng" dirty="0" smtClean="0">
                <a:solidFill>
                  <a:schemeClr val="tx1"/>
                </a:solidFill>
              </a:rPr>
              <a:t>registered charitable organization</a:t>
            </a:r>
            <a:r>
              <a:rPr lang="en-US" sz="2400" dirty="0" smtClean="0">
                <a:solidFill>
                  <a:schemeClr val="tx1"/>
                </a:solidFill>
              </a:rPr>
              <a:t>.</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donor of the game must provide a receipt documenting the gift of the game to the receiving organization</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game meat must be received and processed in an MDA-licensed facility; and handled, stored, prepared, and served according to all sanitary requirements in licensed facilities. </a:t>
            </a:r>
          </a:p>
          <a:p>
            <a:pPr marL="76200" lvl="0" rtl="0">
              <a:spcBef>
                <a:spcPts val="0"/>
              </a:spcBef>
              <a:spcAft>
                <a:spcPts val="0"/>
              </a:spcAft>
              <a:buSzPts val="2400"/>
            </a:pPr>
            <a:endParaRPr lang="en-US" sz="2400" dirty="0" smtClean="0">
              <a:solidFill>
                <a:schemeClr val="tx1"/>
              </a:solidFill>
            </a:endParaRP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endParaRPr lang="en-US"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70</a:t>
            </a:fld>
            <a:endParaRPr lang="en-US"/>
          </a:p>
        </p:txBody>
      </p:sp>
      <p:sp>
        <p:nvSpPr>
          <p:cNvPr id="8" name="TextBox 7"/>
          <p:cNvSpPr txBox="1"/>
          <p:nvPr/>
        </p:nvSpPr>
        <p:spPr>
          <a:xfrm>
            <a:off x="4269083" y="632939"/>
            <a:ext cx="3303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71720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474290" y="3042980"/>
            <a:ext cx="7399710" cy="215849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Locally raised shell eggs are </a:t>
            </a:r>
            <a:r>
              <a:rPr kumimoji="0" lang="en-US" sz="2400" b="0" i="0" u="none" strike="noStrike" kern="0" cap="none" spc="0" normalizeH="0" baseline="0" noProof="0" dirty="0">
                <a:ln>
                  <a:noFill/>
                </a:ln>
                <a:solidFill>
                  <a:srgbClr val="000000"/>
                </a:solidFill>
                <a:effectLst/>
                <a:uLnTx/>
                <a:uFillTx/>
                <a:latin typeface="Arial"/>
                <a:cs typeface="Arial"/>
                <a:sym typeface="Arial"/>
              </a:rPr>
              <a:t>legal for food facilities to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use. Eggs are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product of the farm</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if sold by the farmer who owns the egg-layer flock, and can be handled and sold by others with the proper licensing from MDA and/or registration from USDA.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48274" y="2033187"/>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474290" y="5801032"/>
            <a:ext cx="5431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4"/>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4"/>
              </a:rPr>
              <a:t>misadocuments.info/LFAC_local_eggs.pdf</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71</a:t>
            </a:fld>
            <a:endParaRPr lang="en-US"/>
          </a:p>
        </p:txBody>
      </p:sp>
      <p:sp>
        <p:nvSpPr>
          <p:cNvPr id="10"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74722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626690" y="3170345"/>
            <a:ext cx="7399710" cy="215849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Health care facilities</a:t>
            </a:r>
            <a:r>
              <a:rPr kumimoji="0" lang="en-US" sz="2400" b="0" i="0" u="none" strike="noStrike" kern="0" cap="none" spc="0" normalizeH="0" noProof="0" dirty="0" smtClean="0">
                <a:ln>
                  <a:noFill/>
                </a:ln>
                <a:solidFill>
                  <a:srgbClr val="000000"/>
                </a:solidFill>
                <a:effectLst/>
                <a:uLnTx/>
                <a:uFillTx/>
                <a:latin typeface="Arial"/>
                <a:cs typeface="Arial"/>
                <a:sym typeface="Arial"/>
              </a:rPr>
              <a:t> may be an exception. Pasteurized eggs are required for some uses at health care facilities because their patients or residents are defined as “highly susceptible populations.”</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48274" y="2033187"/>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474290" y="5801032"/>
            <a:ext cx="5431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4"/>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4"/>
              </a:rPr>
              <a:t>misadocuments.info/LFAC_local_eggs.pdf</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72</a:t>
            </a:fld>
            <a:endParaRPr lang="en-US"/>
          </a:p>
        </p:txBody>
      </p:sp>
      <p:sp>
        <p:nvSpPr>
          <p:cNvPr id="10"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84240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 name="TextBox 1"/>
          <p:cNvSpPr txBox="1"/>
          <p:nvPr/>
        </p:nvSpPr>
        <p:spPr>
          <a:xfrm>
            <a:off x="5913181" y="1551708"/>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p:cNvSpPr txBox="1"/>
          <p:nvPr/>
        </p:nvSpPr>
        <p:spPr>
          <a:xfrm>
            <a:off x="5098333" y="3437700"/>
            <a:ext cx="31208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Small Flock Egg Producer Registration Form</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descr="Egg Grading and Sales for Small Producers Exempt from Licensing Poultry Slaughter and Sales Direct to Consumers Exemption - Adobe Acrobat Pro DC"/>
          <p:cNvPicPr>
            <a:picLocks noChangeAspect="1"/>
          </p:cNvPicPr>
          <p:nvPr/>
        </p:nvPicPr>
        <p:blipFill rotWithShape="1">
          <a:blip r:embed="rId4">
            <a:extLst>
              <a:ext uri="{28A0092B-C50C-407E-A947-70E740481C1C}">
                <a14:useLocalDpi xmlns:a14="http://schemas.microsoft.com/office/drawing/2010/main" val="0"/>
              </a:ext>
            </a:extLst>
          </a:blip>
          <a:srcRect l="35592" t="20792" r="33871" b="1052"/>
          <a:stretch/>
        </p:blipFill>
        <p:spPr>
          <a:xfrm>
            <a:off x="1272041" y="1832131"/>
            <a:ext cx="3316514" cy="4554367"/>
          </a:xfrm>
          <a:prstGeom prst="rect">
            <a:avLst/>
          </a:prstGeom>
          <a:ln>
            <a:solidFill>
              <a:schemeClr val="dk2"/>
            </a:solidFill>
          </a:ln>
        </p:spPr>
      </p:pic>
      <p:sp>
        <p:nvSpPr>
          <p:cNvPr id="9" name="TextBox 8"/>
          <p:cNvSpPr txBox="1"/>
          <p:nvPr/>
        </p:nvSpPr>
        <p:spPr>
          <a:xfrm>
            <a:off x="5143848" y="4954360"/>
            <a:ext cx="30298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5"/>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5"/>
              </a:rPr>
              <a:t>mda.state.mn.us/sites/default/files/2018-05/ag02433eggx_0.pdf</a:t>
            </a: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73</a:t>
            </a:fld>
            <a:endParaRPr lang="en-US"/>
          </a:p>
        </p:txBody>
      </p:sp>
      <p:sp>
        <p:nvSpPr>
          <p:cNvPr id="10" name="Google Shape;311;p36"/>
          <p:cNvSpPr txBox="1"/>
          <p:nvPr/>
        </p:nvSpPr>
        <p:spPr>
          <a:xfrm>
            <a:off x="1836597" y="720631"/>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84904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1257625" y="3283025"/>
            <a:ext cx="6312665" cy="1077218"/>
          </a:xfrm>
          <a:prstGeom prst="rect">
            <a:avLst/>
          </a:prstGeom>
          <a:noFill/>
        </p:spPr>
        <p:txBody>
          <a:bodyPr wrap="square" rtlCol="0">
            <a:spAutoFit/>
          </a:bodyPr>
          <a:lstStyle/>
          <a:p>
            <a:pPr lvl="0"/>
            <a:r>
              <a:rPr lang="en-US" sz="3200" dirty="0" smtClean="0"/>
              <a:t>Questions about meat, poultry, or shell egg sales to food facilities?</a:t>
            </a:r>
            <a:endParaRPr lang="en-US"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74</a:t>
            </a:fld>
            <a:endParaRPr lang="en-US"/>
          </a:p>
        </p:txBody>
      </p:sp>
    </p:spTree>
    <p:extLst>
      <p:ext uri="{BB962C8B-B14F-4D97-AF65-F5344CB8AC3E}">
        <p14:creationId xmlns:p14="http://schemas.microsoft.com/office/powerpoint/2010/main" val="33715512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75</a:t>
            </a:fld>
            <a:endParaRPr lang="en-US"/>
          </a:p>
        </p:txBody>
      </p:sp>
    </p:spTree>
    <p:extLst>
      <p:ext uri="{BB962C8B-B14F-4D97-AF65-F5344CB8AC3E}">
        <p14:creationId xmlns:p14="http://schemas.microsoft.com/office/powerpoint/2010/main" val="8368318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969074"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individuals at a farmers’ market:</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meat </a:t>
            </a:r>
            <a:r>
              <a:rPr lang="en-US" sz="2400" i="1" dirty="0" smtClean="0">
                <a:solidFill>
                  <a:schemeClr val="tx1"/>
                </a:solidFill>
              </a:rPr>
              <a:t>must</a:t>
            </a:r>
            <a:r>
              <a:rPr lang="en-US" sz="2400" dirty="0" smtClean="0">
                <a:solidFill>
                  <a:schemeClr val="tx1"/>
                </a:solidFill>
              </a:rPr>
              <a:t> be processed under inspection</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poultry can be processed under inspection OR on the farm in an approved facility, and labeled as PL-exempt.</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shell eggs have grading, candling, &amp; labeling requirements.</a:t>
            </a:r>
            <a:endParaRPr sz="2400" dirty="0">
              <a:solidFill>
                <a:schemeClr val="tx1"/>
              </a:solidFill>
            </a:endParaRPr>
          </a:p>
        </p:txBody>
      </p:sp>
      <p:cxnSp>
        <p:nvCxnSpPr>
          <p:cNvPr id="4" name="Straight Connector 3"/>
          <p:cNvCxnSpPr/>
          <p:nvPr/>
        </p:nvCxnSpPr>
        <p:spPr>
          <a:xfrm>
            <a:off x="841691" y="2320413"/>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76</a:t>
            </a:fld>
            <a:endParaRPr lang="en-US"/>
          </a:p>
        </p:txBody>
      </p:sp>
    </p:spTree>
    <p:extLst>
      <p:ext uri="{BB962C8B-B14F-4D97-AF65-F5344CB8AC3E}">
        <p14:creationId xmlns:p14="http://schemas.microsoft.com/office/powerpoint/2010/main" val="30693198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pic>
        <p:nvPicPr>
          <p:cNvPr id="432" name="Google Shape;432;p49"/>
          <p:cNvPicPr preferRelativeResize="0"/>
          <p:nvPr/>
        </p:nvPicPr>
        <p:blipFill rotWithShape="1">
          <a:blip r:embed="rId4">
            <a:alphaModFix/>
          </a:blip>
          <a:srcRect/>
          <a:stretch/>
        </p:blipFill>
        <p:spPr>
          <a:xfrm>
            <a:off x="669444" y="1789471"/>
            <a:ext cx="3263460" cy="4057473"/>
          </a:xfrm>
          <a:prstGeom prst="rect">
            <a:avLst/>
          </a:prstGeom>
          <a:noFill/>
          <a:ln>
            <a:noFill/>
          </a:ln>
        </p:spPr>
      </p:pic>
      <p:sp>
        <p:nvSpPr>
          <p:cNvPr id="2" name="TextBox 1"/>
          <p:cNvSpPr txBox="1"/>
          <p:nvPr/>
        </p:nvSpPr>
        <p:spPr>
          <a:xfrm>
            <a:off x="4484359" y="2441532"/>
            <a:ext cx="3211841" cy="3044867"/>
          </a:xfrm>
          <a:prstGeom prst="rect">
            <a:avLst/>
          </a:prstGeom>
          <a:noFill/>
          <a:ln>
            <a:solidFill>
              <a:schemeClr val="dk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u="none" strike="noStrike" kern="0" cap="none" spc="0" normalizeH="0" baseline="0" noProof="0" dirty="0">
                <a:ln>
                  <a:noFill/>
                </a:ln>
                <a:solidFill>
                  <a:srgbClr val="000000"/>
                </a:solidFill>
                <a:effectLst/>
                <a:uLnTx/>
                <a:uFillTx/>
                <a:latin typeface="Arial"/>
                <a:cs typeface="Arial"/>
                <a:sym typeface="Arial"/>
              </a:rPr>
              <a:t>Farmers can process chicken on their own farms, without a </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license, under approved</a:t>
            </a:r>
            <a:r>
              <a:rPr kumimoji="0" lang="en-US" sz="2400" b="0" u="none" strike="noStrike" kern="0" cap="none" spc="0" normalizeH="0" noProof="0" dirty="0" smtClean="0">
                <a:ln>
                  <a:noFill/>
                </a:ln>
                <a:solidFill>
                  <a:srgbClr val="000000"/>
                </a:solidFill>
                <a:effectLst/>
                <a:uLnTx/>
                <a:uFillTx/>
                <a:latin typeface="Arial"/>
                <a:cs typeface="Arial"/>
                <a:sym typeface="Arial"/>
              </a:rPr>
              <a:t> sanitary conditions</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 </a:t>
            </a:r>
            <a:r>
              <a:rPr kumimoji="0" lang="en-US" sz="2400" b="0" u="none" strike="noStrike" kern="0" cap="none" spc="0" normalizeH="0" baseline="0" noProof="0" dirty="0">
                <a:ln>
                  <a:noFill/>
                </a:ln>
                <a:solidFill>
                  <a:srgbClr val="000000"/>
                </a:solidFill>
                <a:effectLst/>
                <a:uLnTx/>
                <a:uFillTx/>
                <a:latin typeface="Arial"/>
                <a:cs typeface="Arial"/>
                <a:sym typeface="Arial"/>
              </a:rPr>
              <a:t>for sale to individual </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end consumers</a:t>
            </a:r>
            <a:r>
              <a:rPr kumimoji="0" lang="en-US" sz="2400" b="0" u="none" strike="noStrike" kern="0" cap="none" spc="0" normalizeH="0" baseline="0" noProof="0" dirty="0">
                <a:ln>
                  <a:noFill/>
                </a:ln>
                <a:solidFill>
                  <a:srgbClr val="000000"/>
                </a:solidFill>
                <a:effectLst/>
                <a:uLnTx/>
                <a:uFillTx/>
                <a:latin typeface="Arial"/>
                <a:cs typeface="Arial"/>
                <a:sym typeface="Arial"/>
              </a:rPr>
              <a:t>. </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77</a:t>
            </a:fld>
            <a:endParaRPr lang="en-US"/>
          </a:p>
        </p:txBody>
      </p:sp>
      <p:sp>
        <p:nvSpPr>
          <p:cNvPr id="6" name="Google Shape;321;p37"/>
          <p:cNvSpPr txBox="1"/>
          <p:nvPr/>
        </p:nvSpPr>
        <p:spPr>
          <a:xfrm>
            <a:off x="2301174" y="839811"/>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extLst>
      <p:ext uri="{BB962C8B-B14F-4D97-AF65-F5344CB8AC3E}">
        <p14:creationId xmlns:p14="http://schemas.microsoft.com/office/powerpoint/2010/main" val="3834356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8" name="TextBox 7"/>
          <p:cNvSpPr txBox="1"/>
          <p:nvPr/>
        </p:nvSpPr>
        <p:spPr>
          <a:xfrm>
            <a:off x="430696" y="1366897"/>
            <a:ext cx="653109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Storage &amp; Transport Requirements </a:t>
            </a:r>
            <a:br>
              <a:rPr lang="en-US" sz="3200" dirty="0" smtClean="0"/>
            </a:br>
            <a:r>
              <a:rPr lang="en-US" sz="3200" dirty="0" smtClean="0"/>
              <a:t>for meat, poultry, and eggs </a:t>
            </a:r>
            <a:br>
              <a:rPr lang="en-US" sz="3200" dirty="0" smtClean="0"/>
            </a:br>
            <a:r>
              <a:rPr lang="en-US" sz="3200" dirty="0" smtClean="0"/>
              <a:t>at farmers’ markets: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32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Meat &amp; Poultry – frozen, 0</a:t>
            </a:r>
            <a:r>
              <a:rPr lang="en-US" sz="2400" baseline="30000" dirty="0" smtClean="0"/>
              <a:t>o</a:t>
            </a:r>
            <a:r>
              <a:rPr lang="en-US" sz="3200" dirty="0" smtClean="0"/>
              <a:t>F</a:t>
            </a:r>
            <a:br>
              <a:rPr lang="en-US" sz="3200" dirty="0" smtClean="0"/>
            </a:br>
            <a:r>
              <a:rPr lang="en-US" sz="3200" dirty="0" smtClean="0"/>
              <a:t>			--</a:t>
            </a:r>
            <a:r>
              <a:rPr lang="en-US" sz="3200" dirty="0"/>
              <a:t> </a:t>
            </a:r>
            <a:r>
              <a:rPr lang="en-US" sz="3200" dirty="0" smtClean="0"/>
              <a:t>fresh, 41</a:t>
            </a:r>
            <a:r>
              <a:rPr lang="en-US" sz="3200" baseline="30000" dirty="0" smtClean="0"/>
              <a:t>o</a:t>
            </a:r>
            <a:r>
              <a:rPr lang="en-US" sz="3200" dirty="0" smtClean="0"/>
              <a:t>F + </a:t>
            </a:r>
            <a:br>
              <a:rPr lang="en-US" sz="3200" dirty="0" smtClean="0"/>
            </a:br>
            <a:r>
              <a:rPr lang="en-US" sz="3200" dirty="0" smtClean="0"/>
              <a:t>			   date-marking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32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Shell Eggs – 45</a:t>
            </a:r>
            <a:r>
              <a:rPr kumimoji="0" lang="en-US" sz="3200" b="0" i="0" u="none" strike="noStrike" kern="0" cap="none" spc="0" normalizeH="0" baseline="30000" noProof="0" dirty="0" smtClean="0">
                <a:ln>
                  <a:noFill/>
                </a:ln>
                <a:solidFill>
                  <a:srgbClr val="000000"/>
                </a:solidFill>
                <a:effectLst/>
                <a:uLnTx/>
                <a:uFillTx/>
                <a:latin typeface="Arial"/>
                <a:cs typeface="Arial"/>
                <a:sym typeface="Arial"/>
              </a:rPr>
              <a:t>o</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78</a:t>
            </a:fld>
            <a:endParaRPr lang="en-US"/>
          </a:p>
        </p:txBody>
      </p:sp>
    </p:spTree>
    <p:extLst>
      <p:ext uri="{BB962C8B-B14F-4D97-AF65-F5344CB8AC3E}">
        <p14:creationId xmlns:p14="http://schemas.microsoft.com/office/powerpoint/2010/main" val="40999564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3" name="TextBox 2"/>
          <p:cNvSpPr txBox="1"/>
          <p:nvPr/>
        </p:nvSpPr>
        <p:spPr>
          <a:xfrm>
            <a:off x="1808470" y="3029637"/>
            <a:ext cx="5914356" cy="1608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Questions about meat, poultry, or shell egg sales at farmers’ markets?</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79</a:t>
            </a:fld>
            <a:endParaRPr lang="en-US"/>
          </a:p>
        </p:txBody>
      </p:sp>
      <p:sp>
        <p:nvSpPr>
          <p:cNvPr id="5" name="Google Shape;321;p37"/>
          <p:cNvSpPr txBox="1"/>
          <p:nvPr/>
        </p:nvSpPr>
        <p:spPr>
          <a:xfrm>
            <a:off x="684696" y="15168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extLst>
      <p:ext uri="{BB962C8B-B14F-4D97-AF65-F5344CB8AC3E}">
        <p14:creationId xmlns:p14="http://schemas.microsoft.com/office/powerpoint/2010/main" val="16479652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26873" y="348025"/>
            <a:ext cx="6073804" cy="5693866"/>
          </a:xfrm>
          <a:prstGeom prst="rect">
            <a:avLst/>
          </a:prstGeom>
          <a:noFill/>
        </p:spPr>
        <p:txBody>
          <a:bodyPr wrap="square" rtlCol="0">
            <a:spAutoFit/>
          </a:bodyPr>
          <a:lstStyle/>
          <a:p>
            <a:r>
              <a:rPr lang="en-US" sz="4400" dirty="0" smtClean="0"/>
              <a:t>What this IS:</a:t>
            </a:r>
          </a:p>
          <a:p>
            <a:endParaRPr lang="en-US" sz="2800" dirty="0"/>
          </a:p>
          <a:p>
            <a:r>
              <a:rPr lang="en-US" sz="2800" dirty="0" smtClean="0"/>
              <a:t>Information about how to navigate the regulations that exist and how to find help if you’re stuck</a:t>
            </a:r>
          </a:p>
          <a:p>
            <a:endParaRPr lang="en-US" sz="2800" dirty="0"/>
          </a:p>
          <a:p>
            <a:r>
              <a:rPr lang="en-US" sz="4400" dirty="0" smtClean="0"/>
              <a:t>What this is NOT:</a:t>
            </a:r>
          </a:p>
          <a:p>
            <a:endParaRPr lang="en-US" sz="2800" dirty="0"/>
          </a:p>
          <a:p>
            <a:r>
              <a:rPr lang="en-US" sz="2800" dirty="0" smtClean="0"/>
              <a:t>Advocacy to change laws, complain about the laws, or figure out how to circumvent the laws</a:t>
            </a:r>
            <a:endParaRPr lang="en-US" sz="2800" dirty="0"/>
          </a:p>
          <a:p>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18992906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80</a:t>
            </a:fld>
            <a:endParaRPr lang="en-US"/>
          </a:p>
        </p:txBody>
      </p:sp>
    </p:spTree>
    <p:extLst>
      <p:ext uri="{BB962C8B-B14F-4D97-AF65-F5344CB8AC3E}">
        <p14:creationId xmlns:p14="http://schemas.microsoft.com/office/powerpoint/2010/main" val="30628182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an individual customer who comes to your farm:</a:t>
            </a:r>
            <a:r>
              <a:rPr lang="en-US" sz="2400" dirty="0" smtClean="0">
                <a:solidFill>
                  <a:schemeClr val="tx1"/>
                </a:solidFill>
              </a:rPr>
              <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Meat </a:t>
            </a:r>
            <a:r>
              <a:rPr lang="en-US" sz="2400" u="sng" dirty="0" smtClean="0">
                <a:solidFill>
                  <a:schemeClr val="tx1"/>
                </a:solidFill>
              </a:rPr>
              <a:t>packages</a:t>
            </a:r>
            <a:r>
              <a:rPr lang="en-US" sz="2400" dirty="0" smtClean="0">
                <a:solidFill>
                  <a:schemeClr val="tx1"/>
                </a:solidFill>
              </a:rPr>
              <a:t> must have been processed under continuous inspection</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Poultry can be inspected, or processed on the farm</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Eggs need not be candled, graded, or labeled</a:t>
            </a:r>
          </a:p>
        </p:txBody>
      </p:sp>
      <p:cxnSp>
        <p:nvCxnSpPr>
          <p:cNvPr id="4" name="Straight Connector 3"/>
          <p:cNvCxnSpPr/>
          <p:nvPr/>
        </p:nvCxnSpPr>
        <p:spPr>
          <a:xfrm>
            <a:off x="841691" y="2448233"/>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81</a:t>
            </a:fld>
            <a:endParaRPr lang="en-US"/>
          </a:p>
        </p:txBody>
      </p:sp>
    </p:spTree>
    <p:extLst>
      <p:ext uri="{BB962C8B-B14F-4D97-AF65-F5344CB8AC3E}">
        <p14:creationId xmlns:p14="http://schemas.microsoft.com/office/powerpoint/2010/main" val="26089726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Custom-Exempt Sales</a:t>
            </a: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Meat or poultry, sold prior to slaughter and processed at a licensed &amp; permitted Custom-Exempt facility</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customer gives their cutting &amp; processing instructions to the custom-exempt facility.</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customer can choose to have ingredients added such as spices, and special processes such as smoking.</a:t>
            </a:r>
            <a:endParaRPr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82</a:t>
            </a:fld>
            <a:endParaRPr lang="en-US"/>
          </a:p>
        </p:txBody>
      </p:sp>
    </p:spTree>
    <p:extLst>
      <p:ext uri="{BB962C8B-B14F-4D97-AF65-F5344CB8AC3E}">
        <p14:creationId xmlns:p14="http://schemas.microsoft.com/office/powerpoint/2010/main" val="28293662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b="1" dirty="0" smtClean="0">
                <a:solidFill>
                  <a:schemeClr val="tx1"/>
                </a:solidFill>
              </a:rPr>
              <a:t>Custom-Exempt Sales</a:t>
            </a: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Packages go to the customer and are labeled “Not for Sale” or unlabeled.</a:t>
            </a: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endParaRPr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83</a:t>
            </a:fld>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842" y="2549480"/>
            <a:ext cx="5835267" cy="4011746"/>
          </a:xfrm>
          <a:prstGeom prst="rect">
            <a:avLst/>
          </a:prstGeom>
        </p:spPr>
      </p:pic>
    </p:spTree>
    <p:extLst>
      <p:ext uri="{BB962C8B-B14F-4D97-AF65-F5344CB8AC3E}">
        <p14:creationId xmlns:p14="http://schemas.microsoft.com/office/powerpoint/2010/main" val="11808262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Product of the Farm</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322;p37"/>
          <p:cNvSpPr txBox="1"/>
          <p:nvPr/>
        </p:nvSpPr>
        <p:spPr>
          <a:xfrm>
            <a:off x="569221" y="1107007"/>
            <a:ext cx="6305397" cy="5324615"/>
          </a:xfrm>
          <a:prstGeom prst="rect">
            <a:avLst/>
          </a:prstGeom>
          <a:noFill/>
          <a:ln>
            <a:noFill/>
          </a:ln>
        </p:spPr>
        <p:txBody>
          <a:bodyPr spcFirstLastPara="1" wrap="square" lIns="91425" tIns="91425" rIns="91425" bIns="91425"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Wild foraged foods</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t>
            </a:r>
            <a:r>
              <a:rPr kumimoji="0" lang="en-US" sz="2400" b="1" i="0" u="none" strike="noStrike" kern="0" cap="none" spc="0" normalizeH="0" baseline="0" noProof="0" dirty="0" smtClean="0">
                <a:ln>
                  <a:noFill/>
                </a:ln>
                <a:solidFill>
                  <a:srgbClr val="000000"/>
                </a:solidFill>
                <a:effectLst/>
                <a:uLnTx/>
                <a:uFillTx/>
                <a:latin typeface="Arial"/>
                <a:cs typeface="Arial"/>
                <a:sym typeface="Arial"/>
              </a:rPr>
              <a:t>Wild Mushrooms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can </a:t>
            </a:r>
            <a:r>
              <a:rPr kumimoji="0" lang="en-US" sz="2400" b="0" i="0" u="none" strike="noStrike" kern="0" cap="none" spc="0" normalizeH="0" baseline="0" noProof="0" dirty="0">
                <a:ln>
                  <a:noFill/>
                </a:ln>
                <a:solidFill>
                  <a:srgbClr val="000000"/>
                </a:solidFill>
                <a:effectLst/>
                <a:uLnTx/>
                <a:uFillTx/>
                <a:latin typeface="Arial"/>
                <a:cs typeface="Arial"/>
                <a:sym typeface="Arial"/>
              </a:rPr>
              <a:t>qualify as product of the farm if harvested on the seller’s owned or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rented </a:t>
            </a:r>
            <a:r>
              <a:rPr kumimoji="0" lang="en-US" sz="2400" b="0" i="0" u="none" strike="noStrike" kern="0" cap="none" spc="0" normalizeH="0" baseline="0" noProof="0" dirty="0">
                <a:ln>
                  <a:noFill/>
                </a:ln>
                <a:solidFill>
                  <a:srgbClr val="000000"/>
                </a:solidFill>
                <a:effectLst/>
                <a:uLnTx/>
                <a:uFillTx/>
                <a:latin typeface="Arial"/>
                <a:cs typeface="Arial"/>
                <a:sym typeface="Arial"/>
              </a:rPr>
              <a:t>property, BUT the seller must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have their certificate of training in wild mushroom identification and be registered with </a:t>
            </a:r>
            <a:r>
              <a:rPr kumimoji="0" lang="en-US" sz="2400" b="0" i="0" u="none" strike="noStrike" kern="0" cap="none" spc="0" normalizeH="0" baseline="0" noProof="0" dirty="0">
                <a:ln>
                  <a:noFill/>
                </a:ln>
                <a:solidFill>
                  <a:srgbClr val="000000"/>
                </a:solidFill>
                <a:effectLst/>
                <a:uLnTx/>
                <a:uFillTx/>
                <a:latin typeface="Arial"/>
                <a:cs typeface="Arial"/>
                <a:sym typeface="Arial"/>
              </a:rPr>
              <a:t>the MN Department of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Agriculture.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 Herbs, edible flowers, nuts, other edible plants or portions of plants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can qualify as product of the farm if harvested on the seller’s owned or rented property.</a:t>
            </a:r>
          </a:p>
          <a:p>
            <a:pPr marL="361950" marR="0" lvl="0" indent="-28575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84</a:t>
            </a:fld>
            <a:endParaRPr lang="en-US"/>
          </a:p>
        </p:txBody>
      </p:sp>
    </p:spTree>
    <p:extLst>
      <p:ext uri="{BB962C8B-B14F-4D97-AF65-F5344CB8AC3E}">
        <p14:creationId xmlns:p14="http://schemas.microsoft.com/office/powerpoint/2010/main" val="22437634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Product of the Farm</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322;p37"/>
          <p:cNvSpPr txBox="1"/>
          <p:nvPr/>
        </p:nvSpPr>
        <p:spPr>
          <a:xfrm>
            <a:off x="569221" y="1107007"/>
            <a:ext cx="6305397" cy="4893101"/>
          </a:xfrm>
          <a:prstGeom prst="rect">
            <a:avLst/>
          </a:prstGeom>
          <a:noFill/>
          <a:ln>
            <a:noFill/>
          </a:ln>
        </p:spPr>
        <p:txBody>
          <a:bodyPr spcFirstLastPara="1" wrap="square" lIns="91425" tIns="91425" rIns="91425" bIns="91425"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Wild foraged foods</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algn="l" defTabSz="914400" rtl="0" eaLnBrk="1" fontAlgn="auto" latinLnBrk="0" hangingPunct="1">
              <a:lnSpc>
                <a:spcPct val="100000"/>
              </a:lnSpc>
              <a:spcBef>
                <a:spcPts val="0"/>
              </a:spcBef>
              <a:spcAft>
                <a:spcPts val="0"/>
              </a:spcAft>
              <a:buClr>
                <a:srgbClr val="000000"/>
              </a:buClr>
              <a:buSzPts val="2400"/>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If you’re harvesting wild foods on land you don’t own or rent, you need a food handler license for the sale of those products. </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US" sz="2400" dirty="0" smtClean="0"/>
              <a:t/>
            </a:r>
            <a:br>
              <a:rPr lang="en-US" sz="2400" dirty="0" smtClean="0"/>
            </a:br>
            <a:endParaRPr lang="en-US" sz="2400" dirty="0"/>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If public land or public waters, Natural Resources agency permit may be required</a:t>
            </a:r>
            <a:endParaRPr lang="en-US" sz="2400" dirty="0"/>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(state</a:t>
            </a:r>
            <a:r>
              <a:rPr kumimoji="0" lang="en-US" sz="2400" b="0" i="0" u="none" strike="noStrike" kern="0" cap="none" spc="0" normalizeH="0" noProof="0" dirty="0" smtClean="0">
                <a:ln>
                  <a:noFill/>
                </a:ln>
                <a:solidFill>
                  <a:srgbClr val="000000"/>
                </a:solidFill>
                <a:effectLst/>
                <a:uLnTx/>
                <a:uFillTx/>
                <a:sym typeface="Arial"/>
              </a:rPr>
              <a:t> or tribal)</a:t>
            </a:r>
            <a:endParaRPr kumimoji="0" lang="en-US" sz="2400" b="0" i="0" u="none" strike="noStrike" kern="0" cap="none" spc="0" normalizeH="0" baseline="0" noProof="0" dirty="0" smtClean="0">
              <a:ln>
                <a:noFill/>
              </a:ln>
              <a:solidFill>
                <a:srgbClr val="000000"/>
              </a:solidFill>
              <a:effectLst/>
              <a:uLnTx/>
              <a:uFillTx/>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85</a:t>
            </a:fld>
            <a:endParaRPr lang="en-US"/>
          </a:p>
        </p:txBody>
      </p:sp>
    </p:spTree>
    <p:extLst>
      <p:ext uri="{BB962C8B-B14F-4D97-AF65-F5344CB8AC3E}">
        <p14:creationId xmlns:p14="http://schemas.microsoft.com/office/powerpoint/2010/main" val="17134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86</a:t>
            </a:fld>
            <a:endParaRPr lang="en-US"/>
          </a:p>
        </p:txBody>
      </p:sp>
      <p:sp>
        <p:nvSpPr>
          <p:cNvPr id="3" name="TextBox 2"/>
          <p:cNvSpPr txBox="1"/>
          <p:nvPr/>
        </p:nvSpPr>
        <p:spPr>
          <a:xfrm>
            <a:off x="1211855" y="2115239"/>
            <a:ext cx="5444432" cy="1569660"/>
          </a:xfrm>
          <a:prstGeom prst="rect">
            <a:avLst/>
          </a:prstGeom>
          <a:noFill/>
        </p:spPr>
        <p:txBody>
          <a:bodyPr wrap="square" rtlCol="0">
            <a:spAutoFit/>
          </a:bodyPr>
          <a:lstStyle/>
          <a:p>
            <a:r>
              <a:rPr lang="en-US" sz="4800" dirty="0" smtClean="0"/>
              <a:t>Processed Product of the Farm?</a:t>
            </a:r>
            <a:endParaRPr lang="en-US" sz="4800" dirty="0"/>
          </a:p>
        </p:txBody>
      </p:sp>
    </p:spTree>
    <p:extLst>
      <p:ext uri="{BB962C8B-B14F-4D97-AF65-F5344CB8AC3E}">
        <p14:creationId xmlns:p14="http://schemas.microsoft.com/office/powerpoint/2010/main" val="20661790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1126268"/>
            <a:ext cx="6653907" cy="541218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Can </a:t>
            </a:r>
            <a:r>
              <a:rPr lang="en-US" sz="2400" dirty="0"/>
              <a:t>include </a:t>
            </a:r>
            <a:r>
              <a:rPr lang="en-US" sz="2400" u="sng" dirty="0" smtClean="0"/>
              <a:t>processed</a:t>
            </a:r>
            <a:r>
              <a:rPr lang="en-US" sz="2400" dirty="0" smtClean="0"/>
              <a:t> fruits &amp; vegetables</a:t>
            </a:r>
            <a:endParaRPr sz="2400" dirty="0"/>
          </a:p>
          <a:p>
            <a:pPr marL="0" lvl="0" indent="0" rtl="0">
              <a:spcBef>
                <a:spcPts val="0"/>
              </a:spcBef>
              <a:spcAft>
                <a:spcPts val="0"/>
              </a:spcAft>
              <a:buNone/>
            </a:pPr>
            <a:endParaRPr sz="2400" dirty="0"/>
          </a:p>
          <a:p>
            <a:pPr marL="0" lvl="0" indent="0" rtl="0">
              <a:spcBef>
                <a:spcPts val="0"/>
              </a:spcBef>
              <a:spcAft>
                <a:spcPts val="0"/>
              </a:spcAft>
              <a:buNone/>
            </a:pPr>
            <a:r>
              <a:rPr lang="en-US" sz="2400" dirty="0"/>
              <a:t>2 triggers end </a:t>
            </a:r>
            <a:r>
              <a:rPr lang="en-US" sz="2400" dirty="0" smtClean="0"/>
              <a:t>product </a:t>
            </a:r>
            <a:r>
              <a:rPr lang="en-US" sz="2400" dirty="0"/>
              <a:t>of the </a:t>
            </a:r>
            <a:r>
              <a:rPr lang="en-US" sz="2400" dirty="0" smtClean="0"/>
              <a:t>farm </a:t>
            </a:r>
            <a:r>
              <a:rPr lang="en-US" sz="2400" dirty="0"/>
              <a:t>status &amp; require a license</a:t>
            </a:r>
            <a:r>
              <a:rPr lang="en-US" sz="2400" dirty="0" smtClean="0"/>
              <a:t>:</a:t>
            </a:r>
            <a:br>
              <a:rPr lang="en-US" sz="2400" dirty="0" smtClean="0"/>
            </a:br>
            <a:endParaRPr sz="2400" dirty="0"/>
          </a:p>
          <a:p>
            <a:pPr marL="76200" lvl="0" rtl="0">
              <a:spcBef>
                <a:spcPts val="0"/>
              </a:spcBef>
              <a:spcAft>
                <a:spcPts val="0"/>
              </a:spcAft>
              <a:buSzPts val="2400"/>
            </a:pPr>
            <a:r>
              <a:rPr lang="en-US" sz="2400" dirty="0"/>
              <a:t> </a:t>
            </a:r>
            <a:r>
              <a:rPr lang="en-US" sz="2400" dirty="0" smtClean="0"/>
              <a:t>        1. Sold </a:t>
            </a:r>
            <a:r>
              <a:rPr lang="en-US" sz="2400" dirty="0"/>
              <a:t>by someone other than the farmer </a:t>
            </a:r>
            <a:r>
              <a:rPr lang="en-US" sz="2400" dirty="0" smtClean="0"/>
              <a:t/>
            </a:r>
            <a:br>
              <a:rPr lang="en-US" sz="2400" dirty="0" smtClean="0"/>
            </a:br>
            <a:r>
              <a:rPr lang="en-US" sz="2400" dirty="0" smtClean="0"/>
              <a:t>              who </a:t>
            </a:r>
            <a:r>
              <a:rPr lang="en-US" sz="2400" dirty="0"/>
              <a:t>grew </a:t>
            </a:r>
            <a:r>
              <a:rPr lang="en-US" sz="2400" dirty="0" smtClean="0"/>
              <a:t>it.</a:t>
            </a:r>
            <a:endParaRPr lang="en-US" sz="2400" dirty="0"/>
          </a:p>
          <a:p>
            <a:pPr marL="76200" lvl="0" rtl="0">
              <a:spcBef>
                <a:spcPts val="0"/>
              </a:spcBef>
              <a:spcAft>
                <a:spcPts val="0"/>
              </a:spcAft>
              <a:buSzPts val="2400"/>
            </a:pPr>
            <a:r>
              <a:rPr lang="en-US" sz="2400" dirty="0" smtClean="0"/>
              <a:t>          2. Added </a:t>
            </a:r>
            <a:r>
              <a:rPr lang="en-US" sz="2400" dirty="0"/>
              <a:t>off-farm ingredients.</a:t>
            </a:r>
            <a:endParaRPr sz="2400" dirty="0"/>
          </a:p>
          <a:p>
            <a:pPr marL="0" lvl="0" indent="0" rtl="0">
              <a:spcBef>
                <a:spcPts val="0"/>
              </a:spcBef>
              <a:spcAft>
                <a:spcPts val="0"/>
              </a:spcAft>
              <a:buNone/>
            </a:pPr>
            <a:endParaRPr sz="2400" dirty="0"/>
          </a:p>
          <a:p>
            <a:pPr lvl="0"/>
            <a:r>
              <a:rPr lang="en-US" sz="2400" dirty="0"/>
              <a:t>Processing is NOT a trigger to require a license (but maybe an </a:t>
            </a:r>
            <a:r>
              <a:rPr lang="en-US" sz="2400" dirty="0" smtClean="0"/>
              <a:t>inspection, commercial-grade facility, food safety plan, and other requirements)</a:t>
            </a:r>
          </a:p>
          <a:p>
            <a:pPr lvl="0"/>
            <a:r>
              <a:rPr lang="en-US" sz="1600" dirty="0" smtClean="0">
                <a:hlinkClick r:id="rId5"/>
              </a:rPr>
              <a:t/>
            </a:r>
            <a:br>
              <a:rPr lang="en-US" sz="1600" dirty="0" smtClean="0">
                <a:hlinkClick r:id="rId5"/>
              </a:rPr>
            </a:br>
            <a:r>
              <a:rPr lang="en-US" sz="1600" dirty="0"/>
              <a:t/>
            </a:r>
            <a:br>
              <a:rPr lang="en-US" sz="1600" dirty="0"/>
            </a:br>
            <a:r>
              <a:rPr lang="en-US" sz="1600" dirty="0">
                <a:hlinkClick r:id="rId6"/>
              </a:rPr>
              <a:t>http://</a:t>
            </a:r>
            <a:r>
              <a:rPr lang="en-US" sz="1600" dirty="0" smtClean="0">
                <a:hlinkClick r:id="rId6"/>
              </a:rPr>
              <a:t>misadocuments.info/LFAC_local_produce.pdf</a:t>
            </a:r>
            <a:r>
              <a:rPr lang="en-US" sz="1600" dirty="0" smtClean="0"/>
              <a:t> </a:t>
            </a:r>
            <a:endParaRPr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9"/>
          <p:cNvPicPr preferRelativeResize="0"/>
          <p:nvPr/>
        </p:nvPicPr>
        <p:blipFill rotWithShape="1">
          <a:blip r:embed="rId3">
            <a:alphaModFix/>
          </a:blip>
          <a:srcRect/>
          <a:stretch/>
        </p:blipFill>
        <p:spPr>
          <a:xfrm>
            <a:off x="1" y="0"/>
            <a:ext cx="9143999" cy="6858000"/>
          </a:xfrm>
          <a:prstGeom prst="rect">
            <a:avLst/>
          </a:prstGeom>
          <a:noFill/>
          <a:ln>
            <a:solidFill>
              <a:schemeClr val="tx1"/>
            </a:solidFill>
          </a:ln>
        </p:spPr>
      </p:pic>
      <p:sp>
        <p:nvSpPr>
          <p:cNvPr id="337" name="Google Shape;337;p39"/>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38" name="Google Shape;338;p39"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9" name="Google Shape;339;p39"/>
          <p:cNvSpPr txBox="1"/>
          <p:nvPr/>
        </p:nvSpPr>
        <p:spPr>
          <a:xfrm>
            <a:off x="530450" y="1682518"/>
            <a:ext cx="6562500" cy="1004888"/>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800" b="1" dirty="0"/>
              <a:t>Making vegetables presentable for sale is not “Processing”</a:t>
            </a:r>
            <a:endParaRPr sz="2800" b="1" dirty="0"/>
          </a:p>
          <a:p>
            <a:pPr marL="0" lvl="0" indent="0" rtl="0">
              <a:spcBef>
                <a:spcPts val="0"/>
              </a:spcBef>
              <a:spcAft>
                <a:spcPts val="0"/>
              </a:spcAft>
              <a:buNone/>
            </a:pPr>
            <a:endParaRPr sz="4800" dirty="0"/>
          </a:p>
        </p:txBody>
      </p:sp>
      <p:sp>
        <p:nvSpPr>
          <p:cNvPr id="340" name="Google Shape;340;p39"/>
          <p:cNvSpPr txBox="1"/>
          <p:nvPr/>
        </p:nvSpPr>
        <p:spPr>
          <a:xfrm>
            <a:off x="3398944" y="3429000"/>
            <a:ext cx="3153640" cy="2127979"/>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t>Trim roots</a:t>
            </a:r>
            <a:endParaRPr sz="2400" dirty="0"/>
          </a:p>
          <a:p>
            <a:pPr marL="457200" lvl="0" indent="-381000" rtl="0">
              <a:spcBef>
                <a:spcPts val="0"/>
              </a:spcBef>
              <a:spcAft>
                <a:spcPts val="0"/>
              </a:spcAft>
              <a:buSzPts val="2400"/>
              <a:buChar char="●"/>
            </a:pPr>
            <a:r>
              <a:rPr lang="en-US" sz="2400" dirty="0"/>
              <a:t>Trim tops</a:t>
            </a:r>
            <a:endParaRPr sz="2400" dirty="0"/>
          </a:p>
          <a:p>
            <a:pPr marL="457200" lvl="0" indent="-381000" rtl="0">
              <a:spcBef>
                <a:spcPts val="0"/>
              </a:spcBef>
              <a:spcAft>
                <a:spcPts val="0"/>
              </a:spcAft>
              <a:buSzPts val="2400"/>
              <a:buChar char="●"/>
            </a:pPr>
            <a:r>
              <a:rPr lang="en-US" sz="2400" dirty="0"/>
              <a:t>Wash off soil</a:t>
            </a:r>
            <a:endParaRPr sz="2400" dirty="0"/>
          </a:p>
          <a:p>
            <a:pPr marL="457200" lvl="0" indent="-381000" rtl="0">
              <a:spcBef>
                <a:spcPts val="0"/>
              </a:spcBef>
              <a:spcAft>
                <a:spcPts val="0"/>
              </a:spcAft>
              <a:buSzPts val="2400"/>
              <a:buChar char="●"/>
            </a:pPr>
            <a:r>
              <a:rPr lang="en-US" sz="2400" dirty="0"/>
              <a:t>Remove outer husks or leaves</a:t>
            </a:r>
            <a:endParaRPr sz="2400" dirty="0"/>
          </a:p>
          <a:p>
            <a:pPr marL="0" lvl="0" indent="0" rtl="0">
              <a:spcBef>
                <a:spcPts val="0"/>
              </a:spcBef>
              <a:spcAft>
                <a:spcPts val="0"/>
              </a:spcAft>
              <a:buNone/>
            </a:pPr>
            <a:endParaRPr sz="2400" dirty="0"/>
          </a:p>
        </p:txBody>
      </p:sp>
      <p:sp>
        <p:nvSpPr>
          <p:cNvPr id="341" name="Google Shape;341;p39"/>
          <p:cNvSpPr txBox="1"/>
          <p:nvPr/>
        </p:nvSpPr>
        <p:spPr>
          <a:xfrm>
            <a:off x="648561" y="2957449"/>
            <a:ext cx="2640371" cy="3128064"/>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t>Farmers </a:t>
            </a:r>
            <a:r>
              <a:rPr lang="en-US" sz="2400" dirty="0" smtClean="0"/>
              <a:t>and gardeners can </a:t>
            </a:r>
            <a:r>
              <a:rPr lang="en-US" sz="2400" dirty="0"/>
              <a:t>always do </a:t>
            </a:r>
            <a:r>
              <a:rPr lang="en-US" sz="2400" dirty="0" smtClean="0"/>
              <a:t>these tasks, </a:t>
            </a:r>
            <a:r>
              <a:rPr lang="en-US" sz="2400" dirty="0"/>
              <a:t>using </a:t>
            </a:r>
            <a:r>
              <a:rPr lang="en-US" sz="2400" dirty="0" smtClean="0"/>
              <a:t/>
            </a:r>
            <a:br>
              <a:rPr lang="en-US" sz="2400" dirty="0" smtClean="0"/>
            </a:br>
            <a:r>
              <a:rPr lang="en-US" sz="2400" b="1" dirty="0" smtClean="0"/>
              <a:t>potable water, </a:t>
            </a:r>
            <a:r>
              <a:rPr lang="en-US" sz="2400" dirty="0" smtClean="0"/>
              <a:t>meaning water that is safe to drink.</a:t>
            </a:r>
            <a:endParaRPr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88</a:t>
            </a:fld>
            <a:endParaRPr lang="en-US"/>
          </a:p>
        </p:txBody>
      </p:sp>
      <p:sp>
        <p:nvSpPr>
          <p:cNvPr id="1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918949"/>
            <a:ext cx="6653907" cy="524587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What is “processing” of fruits, vegetables, mushrooms, or herbs?</a:t>
            </a:r>
            <a:br>
              <a:rPr lang="en-US" sz="2400" dirty="0" smtClean="0"/>
            </a:br>
            <a:endParaRPr sz="2400" dirty="0"/>
          </a:p>
          <a:p>
            <a:pPr marL="0" lvl="0" indent="0" rtl="0">
              <a:spcBef>
                <a:spcPts val="0"/>
              </a:spcBef>
              <a:spcAft>
                <a:spcPts val="0"/>
              </a:spcAft>
              <a:buNone/>
            </a:pPr>
            <a:r>
              <a:rPr lang="en-US" sz="2400" dirty="0" smtClean="0"/>
              <a:t>Peeling		Slicing</a:t>
            </a:r>
          </a:p>
          <a:p>
            <a:pPr marL="0" lvl="0" indent="0" rtl="0">
              <a:spcBef>
                <a:spcPts val="0"/>
              </a:spcBef>
              <a:spcAft>
                <a:spcPts val="0"/>
              </a:spcAft>
              <a:buNone/>
            </a:pPr>
            <a:r>
              <a:rPr lang="en-US" sz="2400" dirty="0" smtClean="0"/>
              <a:t>Shredding		Wrapping</a:t>
            </a:r>
          </a:p>
          <a:p>
            <a:pPr marL="0" lvl="0" indent="0" rtl="0">
              <a:spcBef>
                <a:spcPts val="0"/>
              </a:spcBef>
              <a:spcAft>
                <a:spcPts val="0"/>
              </a:spcAft>
              <a:buNone/>
            </a:pPr>
            <a:r>
              <a:rPr lang="en-US" sz="2400" dirty="0" smtClean="0"/>
              <a:t>Dehydrating		Freezing</a:t>
            </a:r>
          </a:p>
          <a:p>
            <a:r>
              <a:rPr lang="en-US" sz="2400" dirty="0" smtClean="0"/>
              <a:t>Bagging*		Waxing</a:t>
            </a:r>
            <a:endParaRPr lang="en-US" sz="2400" dirty="0"/>
          </a:p>
          <a:p>
            <a:pPr marL="0" lvl="0" indent="0" rtl="0">
              <a:spcBef>
                <a:spcPts val="0"/>
              </a:spcBef>
              <a:spcAft>
                <a:spcPts val="0"/>
              </a:spcAft>
              <a:buNone/>
            </a:pPr>
            <a:r>
              <a:rPr lang="en-US" sz="2400" dirty="0" smtClean="0"/>
              <a:t>Canning*		Treatment for ripening</a:t>
            </a:r>
          </a:p>
          <a:p>
            <a:pPr marL="0" lvl="0" indent="0" rtl="0">
              <a:spcBef>
                <a:spcPts val="0"/>
              </a:spcBef>
              <a:spcAft>
                <a:spcPts val="0"/>
              </a:spcAft>
              <a:buNone/>
            </a:pPr>
            <a:r>
              <a:rPr lang="en-US" sz="2400" dirty="0" smtClean="0"/>
              <a:t>Fermenting*</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*These may be special processes that require additional training, certification, facilities, etc.</a:t>
            </a:r>
            <a:endParaRPr sz="2400" dirty="0"/>
          </a:p>
          <a:p>
            <a:pPr lvl="0"/>
            <a:r>
              <a:rPr lang="en-US" sz="1600" dirty="0" smtClean="0">
                <a:hlinkClick r:id="rId5"/>
              </a:rPr>
              <a:t/>
            </a:r>
            <a:br>
              <a:rPr lang="en-US" sz="1600" dirty="0" smtClean="0">
                <a:hlinkClick r:id="rId5"/>
              </a:rPr>
            </a:br>
            <a:r>
              <a:rPr lang="en-US" sz="1600" dirty="0" smtClean="0">
                <a:hlinkClick r:id="rId5"/>
              </a:rPr>
              <a:t>http</a:t>
            </a:r>
            <a:r>
              <a:rPr lang="en-US" sz="1600" dirty="0">
                <a:hlinkClick r:id="rId5"/>
              </a:rPr>
              <a:t>://</a:t>
            </a:r>
            <a:r>
              <a:rPr lang="en-US" sz="1600" dirty="0" smtClean="0">
                <a:hlinkClick r:id="rId5"/>
              </a:rPr>
              <a:t>misadocuments.info/LFAC_local_produce.pdf</a:t>
            </a:r>
            <a:r>
              <a:rPr lang="en-US" sz="1600" dirty="0" smtClean="0"/>
              <a:t> </a:t>
            </a:r>
            <a:endParaRPr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89</a:t>
            </a:fld>
            <a:endParaRPr lang="en-US"/>
          </a:p>
        </p:txBody>
      </p:sp>
    </p:spTree>
    <p:extLst>
      <p:ext uri="{BB962C8B-B14F-4D97-AF65-F5344CB8AC3E}">
        <p14:creationId xmlns:p14="http://schemas.microsoft.com/office/powerpoint/2010/main" val="2991734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26873" y="348025"/>
            <a:ext cx="6073804" cy="5324535"/>
          </a:xfrm>
          <a:prstGeom prst="rect">
            <a:avLst/>
          </a:prstGeom>
          <a:noFill/>
        </p:spPr>
        <p:txBody>
          <a:bodyPr wrap="square" rtlCol="0">
            <a:spAutoFit/>
          </a:bodyPr>
          <a:lstStyle/>
          <a:p>
            <a:r>
              <a:rPr lang="en-US" sz="4400" dirty="0" smtClean="0"/>
              <a:t>What this IS:</a:t>
            </a:r>
          </a:p>
          <a:p>
            <a:endParaRPr lang="en-US" sz="2800" dirty="0"/>
          </a:p>
          <a:p>
            <a:r>
              <a:rPr lang="en-US" sz="2800" dirty="0" smtClean="0"/>
              <a:t>Information to increase your awareness and understanding of how and when to ask questions</a:t>
            </a:r>
          </a:p>
          <a:p>
            <a:endParaRPr lang="en-US" sz="2800" dirty="0"/>
          </a:p>
          <a:p>
            <a:r>
              <a:rPr lang="en-US" sz="4400" dirty="0" smtClean="0"/>
              <a:t>What this is NOT:</a:t>
            </a:r>
          </a:p>
          <a:p>
            <a:endParaRPr lang="en-US" sz="2800" dirty="0"/>
          </a:p>
          <a:p>
            <a:r>
              <a:rPr lang="en-US" sz="2800" dirty="0" smtClean="0"/>
              <a:t>You won’t know everything about the details of the law at the end of this training.</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244663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0"/>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47" name="Google Shape;347;p40"/>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48" name="Google Shape;348;p40"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49" name="Google Shape;349;p40"/>
          <p:cNvSpPr txBox="1"/>
          <p:nvPr/>
        </p:nvSpPr>
        <p:spPr>
          <a:xfrm>
            <a:off x="395285" y="244500"/>
            <a:ext cx="6697663" cy="62073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Product </a:t>
            </a:r>
            <a:r>
              <a:rPr lang="en-US" sz="3600" dirty="0"/>
              <a:t>of the Farm</a:t>
            </a:r>
            <a:endParaRPr sz="3600" dirty="0"/>
          </a:p>
        </p:txBody>
      </p:sp>
      <p:sp>
        <p:nvSpPr>
          <p:cNvPr id="350" name="Google Shape;350;p40"/>
          <p:cNvSpPr txBox="1"/>
          <p:nvPr/>
        </p:nvSpPr>
        <p:spPr>
          <a:xfrm>
            <a:off x="3525787" y="1445520"/>
            <a:ext cx="3576949" cy="385714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t>Examples:</a:t>
            </a:r>
            <a:br>
              <a:rPr lang="en-US" sz="2400" dirty="0" smtClean="0"/>
            </a:br>
            <a:endParaRPr lang="en-US" sz="2400" dirty="0" smtClean="0"/>
          </a:p>
          <a:p>
            <a:pPr marL="457200" lvl="0" indent="-381000" rtl="0">
              <a:spcBef>
                <a:spcPts val="0"/>
              </a:spcBef>
              <a:spcAft>
                <a:spcPts val="0"/>
              </a:spcAft>
              <a:buSzPts val="2400"/>
              <a:buChar char="●"/>
            </a:pPr>
            <a:r>
              <a:rPr lang="en-US" sz="2400" dirty="0" smtClean="0"/>
              <a:t>Shredded</a:t>
            </a:r>
            <a:r>
              <a:rPr lang="en-US" sz="2400" dirty="0"/>
              <a:t>, bagged cabbage</a:t>
            </a:r>
            <a:endParaRPr sz="2400" dirty="0"/>
          </a:p>
          <a:p>
            <a:pPr marL="457200" lvl="0" indent="-381000" rtl="0">
              <a:spcBef>
                <a:spcPts val="0"/>
              </a:spcBef>
              <a:spcAft>
                <a:spcPts val="0"/>
              </a:spcAft>
              <a:buSzPts val="2400"/>
              <a:buChar char="●"/>
            </a:pPr>
            <a:r>
              <a:rPr lang="en-US" sz="2400" dirty="0"/>
              <a:t>Peeled, sliced carrots</a:t>
            </a:r>
            <a:endParaRPr sz="2400" dirty="0"/>
          </a:p>
          <a:p>
            <a:pPr marL="457200" lvl="0" indent="-381000" rtl="0">
              <a:spcBef>
                <a:spcPts val="0"/>
              </a:spcBef>
              <a:spcAft>
                <a:spcPts val="0"/>
              </a:spcAft>
              <a:buSzPts val="2400"/>
              <a:buChar char="●"/>
            </a:pPr>
            <a:r>
              <a:rPr lang="en-US" sz="2400" dirty="0"/>
              <a:t>Chunks of squash</a:t>
            </a:r>
            <a:endParaRPr sz="2400" dirty="0"/>
          </a:p>
          <a:p>
            <a:pPr marL="457200" lvl="0" indent="-381000" rtl="0">
              <a:spcBef>
                <a:spcPts val="0"/>
              </a:spcBef>
              <a:spcAft>
                <a:spcPts val="0"/>
              </a:spcAft>
              <a:buSzPts val="2400"/>
              <a:buChar char="●"/>
            </a:pPr>
            <a:r>
              <a:rPr lang="en-US" sz="2400" dirty="0"/>
              <a:t>Frozen blueberries</a:t>
            </a:r>
            <a:endParaRPr sz="2400" dirty="0"/>
          </a:p>
          <a:p>
            <a:pPr marL="457200" lvl="0" indent="-381000" rtl="0">
              <a:spcBef>
                <a:spcPts val="0"/>
              </a:spcBef>
              <a:spcAft>
                <a:spcPts val="0"/>
              </a:spcAft>
              <a:buSzPts val="2400"/>
              <a:buChar char="●"/>
            </a:pPr>
            <a:r>
              <a:rPr lang="en-US" sz="2400" dirty="0"/>
              <a:t>Frozen apple slices</a:t>
            </a:r>
            <a:endParaRPr sz="2400" dirty="0"/>
          </a:p>
        </p:txBody>
      </p:sp>
      <p:sp>
        <p:nvSpPr>
          <p:cNvPr id="351" name="Google Shape;351;p40"/>
          <p:cNvSpPr txBox="1"/>
          <p:nvPr/>
        </p:nvSpPr>
        <p:spPr>
          <a:xfrm>
            <a:off x="638407" y="1287098"/>
            <a:ext cx="2561993" cy="4015564"/>
          </a:xfrm>
          <a:prstGeom prst="rect">
            <a:avLst/>
          </a:prstGeom>
          <a:noFill/>
          <a:ln>
            <a:noFill/>
          </a:ln>
        </p:spPr>
        <p:txBody>
          <a:bodyPr spcFirstLastPara="1" wrap="square" lIns="91425" tIns="91425" rIns="91425" bIns="91425" anchor="t" anchorCtr="0">
            <a:noAutofit/>
          </a:bodyPr>
          <a:lstStyle/>
          <a:p>
            <a:pPr lvl="0"/>
            <a:r>
              <a:rPr lang="en-US" sz="2400" dirty="0"/>
              <a:t>Farmers can do this</a:t>
            </a:r>
            <a:r>
              <a:rPr lang="en-US" sz="2400" dirty="0" smtClean="0"/>
              <a:t>, with potable water, appropriate facilities (not a kitchen in a private residence), and appropriate processes. Follow CGMPs.</a:t>
            </a:r>
          </a:p>
          <a:p>
            <a:pPr lvl="0"/>
            <a:endParaRPr lang="en-US" sz="2400" b="1" dirty="0"/>
          </a:p>
          <a:p>
            <a:pPr lvl="0"/>
            <a:endParaRPr sz="2400" b="1" dirty="0"/>
          </a:p>
        </p:txBody>
      </p:sp>
      <p:sp>
        <p:nvSpPr>
          <p:cNvPr id="2" name="TextBox 1"/>
          <p:cNvSpPr txBox="1"/>
          <p:nvPr/>
        </p:nvSpPr>
        <p:spPr>
          <a:xfrm>
            <a:off x="486007" y="5931175"/>
            <a:ext cx="5692878" cy="584775"/>
          </a:xfrm>
          <a:prstGeom prst="rect">
            <a:avLst/>
          </a:prstGeom>
          <a:noFill/>
        </p:spPr>
        <p:txBody>
          <a:bodyPr wrap="square" rtlCol="0">
            <a:spAutoFit/>
          </a:bodyPr>
          <a:lstStyle/>
          <a:p>
            <a:r>
              <a:rPr lang="en-US" sz="1800" dirty="0">
                <a:hlinkClick r:id="rId5"/>
              </a:rPr>
              <a:t>http://misadocuments.info/LFAC_local_produce.pdf</a:t>
            </a:r>
            <a:r>
              <a:rPr lang="en-US" sz="1800" dirty="0"/>
              <a:t> </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90</a:t>
            </a:fld>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733179" y="2807769"/>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600" dirty="0"/>
          </a:p>
        </p:txBody>
      </p:sp>
      <p:sp>
        <p:nvSpPr>
          <p:cNvPr id="331" name="Google Shape;331;p38"/>
          <p:cNvSpPr txBox="1"/>
          <p:nvPr/>
        </p:nvSpPr>
        <p:spPr>
          <a:xfrm>
            <a:off x="1311007" y="1586429"/>
            <a:ext cx="4801977" cy="322794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000" dirty="0" smtClean="0"/>
              <a:t>Questions about fruit &amp; vegetable processing under the Product of the Farm Exclusion?</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91</a:t>
            </a:fld>
            <a:endParaRPr lang="en-US"/>
          </a:p>
        </p:txBody>
      </p:sp>
    </p:spTree>
    <p:extLst>
      <p:ext uri="{BB962C8B-B14F-4D97-AF65-F5344CB8AC3E}">
        <p14:creationId xmlns:p14="http://schemas.microsoft.com/office/powerpoint/2010/main" val="40097547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29160" y="918949"/>
            <a:ext cx="6758170" cy="565883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Fermented product:</a:t>
            </a:r>
            <a:endParaRPr lang="en-US" sz="2400" dirty="0"/>
          </a:p>
          <a:p>
            <a:pPr marL="0" lvl="0" indent="0" rtl="0">
              <a:spcBef>
                <a:spcPts val="0"/>
              </a:spcBef>
              <a:spcAft>
                <a:spcPts val="0"/>
              </a:spcAft>
              <a:buNone/>
            </a:pPr>
            <a:r>
              <a:rPr lang="en-US" sz="2400" dirty="0" smtClean="0"/>
              <a:t>	</a:t>
            </a:r>
            <a:r>
              <a:rPr lang="en-US" sz="2400" dirty="0" err="1" smtClean="0"/>
              <a:t>Kombucha</a:t>
            </a:r>
            <a:endParaRPr lang="en-US" sz="2400" dirty="0" smtClean="0"/>
          </a:p>
          <a:p>
            <a:pPr marL="0" lvl="0" indent="0" rtl="0">
              <a:spcBef>
                <a:spcPts val="0"/>
              </a:spcBef>
              <a:spcAft>
                <a:spcPts val="0"/>
              </a:spcAft>
              <a:buNone/>
            </a:pPr>
            <a:r>
              <a:rPr lang="en-US" sz="2400" dirty="0" smtClean="0"/>
              <a:t>	Vinegar</a:t>
            </a:r>
          </a:p>
          <a:p>
            <a:pPr marL="0" lvl="0" indent="0" rtl="0">
              <a:spcBef>
                <a:spcPts val="0"/>
              </a:spcBef>
              <a:spcAft>
                <a:spcPts val="0"/>
              </a:spcAft>
              <a:buNone/>
            </a:pPr>
            <a:r>
              <a:rPr lang="en-US" sz="2400" dirty="0"/>
              <a:t>	</a:t>
            </a:r>
          </a:p>
          <a:p>
            <a:pPr marL="0" lvl="0" indent="0" rtl="0">
              <a:spcBef>
                <a:spcPts val="0"/>
              </a:spcBef>
              <a:spcAft>
                <a:spcPts val="0"/>
              </a:spcAft>
              <a:buNone/>
            </a:pPr>
            <a:r>
              <a:rPr lang="en-US" sz="2400" dirty="0" smtClean="0"/>
              <a:t>If your </a:t>
            </a:r>
            <a:r>
              <a:rPr lang="en-US" sz="2400" dirty="0" err="1" smtClean="0"/>
              <a:t>kombucha</a:t>
            </a:r>
            <a:r>
              <a:rPr lang="en-US" sz="2400" dirty="0" smtClean="0"/>
              <a:t> has too much alcohol, it comes under DPS and taxation. You have to really control your process. </a:t>
            </a:r>
          </a:p>
          <a:p>
            <a:pPr marL="0" lvl="0" indent="0" rtl="0">
              <a:spcBef>
                <a:spcPts val="0"/>
              </a:spcBef>
              <a:spcAft>
                <a:spcPts val="0"/>
              </a:spcAft>
              <a:buNone/>
            </a:pPr>
            <a:endParaRPr lang="en-US" sz="2400" dirty="0" smtClean="0"/>
          </a:p>
          <a:p>
            <a:pPr marL="0" lvl="0" indent="0" rtl="0">
              <a:spcBef>
                <a:spcPts val="0"/>
              </a:spcBef>
              <a:spcAft>
                <a:spcPts val="0"/>
              </a:spcAft>
              <a:buNone/>
            </a:pPr>
            <a:r>
              <a:rPr lang="en-US" sz="2400" dirty="0" smtClean="0"/>
              <a:t>Alcohol is regulated by Department of Public Safety. </a:t>
            </a:r>
            <a:r>
              <a:rPr lang="en-US" sz="2400" dirty="0" smtClean="0">
                <a:hlinkClick r:id="rId5"/>
              </a:rPr>
              <a:t>www.dps.state.mn.us</a:t>
            </a:r>
            <a:endParaRPr lang="en-US" sz="2400" dirty="0" smtClean="0"/>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See fact sheet – DPS - AGTE</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92</a:t>
            </a:fld>
            <a:endParaRPr lang="en-US"/>
          </a:p>
        </p:txBody>
      </p:sp>
    </p:spTree>
    <p:extLst>
      <p:ext uri="{BB962C8B-B14F-4D97-AF65-F5344CB8AC3E}">
        <p14:creationId xmlns:p14="http://schemas.microsoft.com/office/powerpoint/2010/main" val="225839689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29160" y="918949"/>
            <a:ext cx="6758170" cy="500924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Alcohol:</a:t>
            </a:r>
          </a:p>
          <a:p>
            <a:pPr marL="0" lvl="0" indent="0" rtl="0">
              <a:spcBef>
                <a:spcPts val="0"/>
              </a:spcBef>
              <a:spcAft>
                <a:spcPts val="0"/>
              </a:spcAft>
              <a:buNone/>
            </a:pPr>
            <a:r>
              <a:rPr lang="en-US" sz="2400" dirty="0" smtClean="0"/>
              <a:t>	Mead</a:t>
            </a:r>
          </a:p>
          <a:p>
            <a:pPr marL="0" lvl="0" indent="0" rtl="0">
              <a:spcBef>
                <a:spcPts val="0"/>
              </a:spcBef>
              <a:spcAft>
                <a:spcPts val="0"/>
              </a:spcAft>
              <a:buNone/>
            </a:pPr>
            <a:r>
              <a:rPr lang="en-US" sz="2400" dirty="0" smtClean="0"/>
              <a:t>	Wine</a:t>
            </a:r>
            <a:br>
              <a:rPr lang="en-US" sz="2400" dirty="0" smtClean="0"/>
            </a:br>
            <a:r>
              <a:rPr lang="en-US" sz="2400" dirty="0" smtClean="0"/>
              <a:t>	Beer</a:t>
            </a:r>
          </a:p>
          <a:p>
            <a:pPr marL="0" lvl="0" indent="0" rtl="0">
              <a:spcBef>
                <a:spcPts val="0"/>
              </a:spcBef>
              <a:spcAft>
                <a:spcPts val="0"/>
              </a:spcAft>
              <a:buNone/>
            </a:pPr>
            <a:r>
              <a:rPr lang="en-US" sz="2400" dirty="0" smtClean="0"/>
              <a:t>	Spirits</a:t>
            </a:r>
          </a:p>
          <a:p>
            <a:pPr marL="0" lvl="0" indent="0" rtl="0">
              <a:spcBef>
                <a:spcPts val="0"/>
              </a:spcBef>
              <a:spcAft>
                <a:spcPts val="0"/>
              </a:spcAft>
              <a:buNone/>
            </a:pPr>
            <a:endParaRPr lang="en-US" sz="2400" dirty="0" smtClean="0"/>
          </a:p>
          <a:p>
            <a:pPr marL="0" lvl="0" indent="0" rtl="0">
              <a:spcBef>
                <a:spcPts val="0"/>
              </a:spcBef>
              <a:spcAft>
                <a:spcPts val="0"/>
              </a:spcAft>
              <a:buNone/>
            </a:pPr>
            <a:r>
              <a:rPr lang="en-US" sz="2400" dirty="0" smtClean="0"/>
              <a:t>Alcohol is regulated by Department of Public Safety. </a:t>
            </a:r>
            <a:r>
              <a:rPr lang="en-US" sz="2400" dirty="0" smtClean="0">
                <a:hlinkClick r:id="rId5"/>
              </a:rPr>
              <a:t>www.dps.state.mn.us</a:t>
            </a:r>
            <a:endParaRPr lang="en-US" sz="2400" dirty="0" smtClean="0"/>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Seek out fact sheets.</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Federal Tax &amp; Trade Bureau (TTB)</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93</a:t>
            </a:fld>
            <a:endParaRPr lang="en-US"/>
          </a:p>
        </p:txBody>
      </p:sp>
    </p:spTree>
    <p:extLst>
      <p:ext uri="{BB962C8B-B14F-4D97-AF65-F5344CB8AC3E}">
        <p14:creationId xmlns:p14="http://schemas.microsoft.com/office/powerpoint/2010/main" val="37394308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1126268"/>
            <a:ext cx="6758170" cy="505822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Beverages:</a:t>
            </a:r>
          </a:p>
          <a:p>
            <a:pPr marL="0" lvl="0" indent="0" rtl="0">
              <a:spcBef>
                <a:spcPts val="0"/>
              </a:spcBef>
              <a:spcAft>
                <a:spcPts val="0"/>
              </a:spcAft>
              <a:buNone/>
            </a:pPr>
            <a:r>
              <a:rPr lang="en-US" sz="2400" dirty="0" err="1" smtClean="0"/>
              <a:t>Kombucha</a:t>
            </a:r>
            <a:r>
              <a:rPr lang="en-US" sz="2400" dirty="0" smtClean="0"/>
              <a:t/>
            </a:r>
            <a:br>
              <a:rPr lang="en-US" sz="2400" dirty="0" smtClean="0"/>
            </a:br>
            <a:r>
              <a:rPr lang="en-US" sz="2400" dirty="0" smtClean="0"/>
              <a:t>Herbal infusion or Tea</a:t>
            </a:r>
            <a:endParaRPr lang="en-US" sz="2400" dirty="0" smtClean="0">
              <a:solidFill>
                <a:srgbClr val="FF0000"/>
              </a:solidFill>
            </a:endParaRPr>
          </a:p>
          <a:p>
            <a:pPr marL="0" lvl="0" indent="0" rtl="0">
              <a:spcBef>
                <a:spcPts val="0"/>
              </a:spcBef>
              <a:spcAft>
                <a:spcPts val="0"/>
              </a:spcAft>
              <a:buNone/>
            </a:pPr>
            <a:r>
              <a:rPr lang="en-US" sz="2400" dirty="0" smtClean="0"/>
              <a:t>Fruit juice*</a:t>
            </a:r>
          </a:p>
          <a:p>
            <a:pPr marL="0" lvl="0" indent="0" rtl="0">
              <a:spcBef>
                <a:spcPts val="0"/>
              </a:spcBef>
              <a:spcAft>
                <a:spcPts val="0"/>
              </a:spcAft>
              <a:buNone/>
            </a:pPr>
            <a:r>
              <a:rPr lang="en-US" sz="2400" dirty="0" smtClean="0"/>
              <a:t>Vegetable juice*</a:t>
            </a:r>
          </a:p>
          <a:p>
            <a:pPr marL="0" lvl="0" indent="0" rtl="0">
              <a:spcBef>
                <a:spcPts val="0"/>
              </a:spcBef>
              <a:spcAft>
                <a:spcPts val="0"/>
              </a:spcAft>
              <a:buNone/>
            </a:pPr>
            <a:r>
              <a:rPr lang="en-US" sz="2400" dirty="0" smtClean="0"/>
              <a:t>Fruit/Vegetable juice blends*</a:t>
            </a:r>
          </a:p>
          <a:p>
            <a:pPr marL="0" lvl="0" indent="0" rtl="0">
              <a:spcBef>
                <a:spcPts val="0"/>
              </a:spcBef>
              <a:spcAft>
                <a:spcPts val="0"/>
              </a:spcAft>
              <a:buNone/>
            </a:pPr>
            <a:r>
              <a:rPr lang="en-US" sz="2400" dirty="0" smtClean="0"/>
              <a:t>Wheatgrass juice</a:t>
            </a:r>
            <a:endParaRPr sz="2400" dirty="0"/>
          </a:p>
          <a:p>
            <a:pPr lvl="0"/>
            <a:r>
              <a:rPr lang="en-US" sz="1600" dirty="0" smtClean="0">
                <a:hlinkClick r:id="rId5"/>
              </a:rPr>
              <a:t/>
            </a:r>
            <a:br>
              <a:rPr lang="en-US" sz="1600" dirty="0" smtClean="0">
                <a:hlinkClick r:id="rId5"/>
              </a:rPr>
            </a:br>
            <a:r>
              <a:rPr lang="en-US" sz="1600" dirty="0" smtClean="0">
                <a:hlinkClick r:id="rId5"/>
              </a:rPr>
              <a:t>http</a:t>
            </a:r>
            <a:r>
              <a:rPr lang="en-US" sz="1600" dirty="0">
                <a:hlinkClick r:id="rId5"/>
              </a:rPr>
              <a:t>://</a:t>
            </a:r>
            <a:r>
              <a:rPr lang="en-US" sz="1600" dirty="0" smtClean="0">
                <a:hlinkClick r:id="rId5"/>
              </a:rPr>
              <a:t>misadocuments.info/LFAC_local_produce.pdf</a:t>
            </a:r>
            <a:endParaRPr lang="en-US" sz="1600" dirty="0" smtClean="0"/>
          </a:p>
          <a:p>
            <a:pPr lvl="0"/>
            <a:endParaRPr lang="en-US" sz="1600" dirty="0"/>
          </a:p>
          <a:p>
            <a:pPr lvl="0"/>
            <a:r>
              <a:rPr lang="en-US" sz="2400" dirty="0" smtClean="0"/>
              <a:t>* These may require special processes: pasteurization, juice HACCP (Hazard Analysis and Critical Control Processes) </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94</a:t>
            </a:fld>
            <a:endParaRPr lang="en-US"/>
          </a:p>
        </p:txBody>
      </p:sp>
    </p:spTree>
    <p:extLst>
      <p:ext uri="{BB962C8B-B14F-4D97-AF65-F5344CB8AC3E}">
        <p14:creationId xmlns:p14="http://schemas.microsoft.com/office/powerpoint/2010/main" val="15203390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4" y="1126268"/>
            <a:ext cx="3474194" cy="3229422"/>
          </a:xfrm>
          <a:prstGeom prst="rect">
            <a:avLst/>
          </a:prstGeom>
          <a:noFill/>
          <a:ln w="12700">
            <a:solidFill>
              <a:schemeClr val="tx1"/>
            </a:solid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Mixed-Ingredient Products:</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Yes, this can be product of the farm so long as EVERY ingredient is produced by you on your farm or garden.</a:t>
            </a:r>
            <a:br>
              <a:rPr lang="en-US" sz="2400" dirty="0" smtClean="0"/>
            </a:br>
            <a:endParaRPr lang="en-US" sz="2400" dirty="0" smtClean="0"/>
          </a:p>
          <a:p>
            <a:pPr marL="0" lvl="0" indent="0" rtl="0">
              <a:spcBef>
                <a:spcPts val="0"/>
              </a:spcBef>
              <a:spcAft>
                <a:spcPts val="0"/>
              </a:spcAft>
              <a:buNone/>
            </a:pPr>
            <a:endParaRPr lang="en-US" sz="2400" dirty="0"/>
          </a:p>
          <a:p>
            <a:pPr lvl="0"/>
            <a:endParaRPr lang="en-US" sz="1800" dirty="0" smtClean="0"/>
          </a:p>
          <a:p>
            <a:pPr lvl="0"/>
            <a:endParaRPr lang="en-US" sz="1800" dirty="0"/>
          </a:p>
          <a:p>
            <a:pPr lvl="0"/>
            <a:endParaRPr lang="en-US" sz="1800" dirty="0" smtClean="0"/>
          </a:p>
          <a:p>
            <a:pPr lvl="0"/>
            <a:endParaRPr sz="1800" dirty="0"/>
          </a:p>
        </p:txBody>
      </p:sp>
      <p:sp>
        <p:nvSpPr>
          <p:cNvPr id="2" name="TextBox 1"/>
          <p:cNvSpPr txBox="1"/>
          <p:nvPr/>
        </p:nvSpPr>
        <p:spPr>
          <a:xfrm>
            <a:off x="4131570" y="3577692"/>
            <a:ext cx="2743048" cy="2308324"/>
          </a:xfrm>
          <a:prstGeom prst="rect">
            <a:avLst/>
          </a:prstGeom>
          <a:noFill/>
          <a:ln w="12700">
            <a:solidFill>
              <a:schemeClr val="tx1"/>
            </a:solidFill>
          </a:ln>
        </p:spPr>
        <p:txBody>
          <a:bodyPr wrap="square" rtlCol="0">
            <a:spAutoFit/>
          </a:bodyPr>
          <a:lstStyle/>
          <a:p>
            <a:r>
              <a:rPr lang="en-US" sz="2400" dirty="0" smtClean="0"/>
              <a:t>What if you can’t produce every ingredient yourself?</a:t>
            </a:r>
          </a:p>
          <a:p>
            <a:endParaRPr lang="en-US" sz="2400" dirty="0"/>
          </a:p>
          <a:p>
            <a:r>
              <a:rPr lang="en-US" sz="2400" dirty="0" smtClean="0"/>
              <a:t>Get a license!</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95</a:t>
            </a:fld>
            <a:endParaRPr lang="en-US"/>
          </a:p>
        </p:txBody>
      </p:sp>
    </p:spTree>
    <p:extLst>
      <p:ext uri="{BB962C8B-B14F-4D97-AF65-F5344CB8AC3E}">
        <p14:creationId xmlns:p14="http://schemas.microsoft.com/office/powerpoint/2010/main" val="3618230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Product of the Farm</a:t>
            </a:r>
            <a:endParaRPr sz="3600" dirty="0"/>
          </a:p>
        </p:txBody>
      </p:sp>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200" dirty="0" smtClean="0"/>
              <a:t>Sometimes you might be better off to use the Cottage Food Exemption, </a:t>
            </a:r>
            <a:br>
              <a:rPr lang="en-US" sz="3200" dirty="0" smtClean="0"/>
            </a:br>
            <a:r>
              <a:rPr lang="en-US" sz="3200" dirty="0" smtClean="0"/>
              <a:t/>
            </a:r>
            <a:br>
              <a:rPr lang="en-US" sz="3200" dirty="0" smtClean="0"/>
            </a:br>
            <a:r>
              <a:rPr lang="en-US" sz="3200" dirty="0" smtClean="0"/>
              <a:t>or to use an </a:t>
            </a:r>
          </a:p>
          <a:p>
            <a:pPr marL="0" lvl="0" indent="0" rtl="0">
              <a:spcBef>
                <a:spcPts val="0"/>
              </a:spcBef>
              <a:spcAft>
                <a:spcPts val="0"/>
              </a:spcAft>
              <a:buNone/>
            </a:pPr>
            <a:r>
              <a:rPr lang="en-US" sz="3200" dirty="0" smtClean="0"/>
              <a:t>off-farm ingredient and </a:t>
            </a:r>
          </a:p>
          <a:p>
            <a:pPr marL="0" lvl="0" indent="0" rtl="0">
              <a:spcBef>
                <a:spcPts val="0"/>
              </a:spcBef>
              <a:spcAft>
                <a:spcPts val="0"/>
              </a:spcAft>
              <a:buNone/>
            </a:pPr>
            <a:r>
              <a:rPr lang="en-US" sz="3200" dirty="0" smtClean="0"/>
              <a:t>get a license. </a:t>
            </a:r>
          </a:p>
          <a:p>
            <a:pPr marL="0" lvl="0" indent="0" rtl="0">
              <a:spcBef>
                <a:spcPts val="0"/>
              </a:spcBef>
              <a:spcAft>
                <a:spcPts val="0"/>
              </a:spcAft>
              <a:buNone/>
            </a:pPr>
            <a:endParaRPr lang="en-US" sz="24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96</a:t>
            </a:fld>
            <a:endParaRPr lang="en-US"/>
          </a:p>
        </p:txBody>
      </p:sp>
    </p:spTree>
    <p:extLst>
      <p:ext uri="{BB962C8B-B14F-4D97-AF65-F5344CB8AC3E}">
        <p14:creationId xmlns:p14="http://schemas.microsoft.com/office/powerpoint/2010/main" val="39685125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555009" y="950824"/>
            <a:ext cx="6414117" cy="538387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You are responsible for the safety of your product that enters commerce. </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Even if other people mishandle the product after it leaves you, you may be held liable for injuries that may occur.</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(Moral of the story: buy insurance)</a:t>
            </a:r>
            <a:endParaRPr lang="en-US" sz="24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97</a:t>
            </a:fld>
            <a:endParaRPr lang="en-US"/>
          </a:p>
        </p:txBody>
      </p:sp>
    </p:spTree>
    <p:extLst>
      <p:ext uri="{BB962C8B-B14F-4D97-AF65-F5344CB8AC3E}">
        <p14:creationId xmlns:p14="http://schemas.microsoft.com/office/powerpoint/2010/main" val="37630745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76325" y="1545253"/>
            <a:ext cx="6319609" cy="451591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2400" dirty="0"/>
          </a:p>
          <a:p>
            <a:pPr marL="0" lvl="0" indent="0" rtl="0">
              <a:spcBef>
                <a:spcPts val="0"/>
              </a:spcBef>
              <a:spcAft>
                <a:spcPts val="0"/>
              </a:spcAft>
              <a:buNone/>
            </a:pPr>
            <a:r>
              <a:rPr lang="en-US" sz="3200" dirty="0" smtClean="0"/>
              <a:t>Traceability </a:t>
            </a:r>
            <a:r>
              <a:rPr lang="en-US" sz="3200" u="sng" dirty="0" smtClean="0"/>
              <a:t>requirements</a:t>
            </a:r>
            <a:r>
              <a:rPr lang="en-US" sz="3200" dirty="0" smtClean="0"/>
              <a:t> don’t apply to every enterprise.</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Traceability is a best practice </a:t>
            </a:r>
            <a:r>
              <a:rPr lang="en-US" sz="4400" dirty="0" smtClean="0"/>
              <a:t>regardless</a:t>
            </a:r>
            <a:r>
              <a:rPr lang="en-US" sz="3200" dirty="0" smtClean="0"/>
              <a:t> of requirement, and can help you manage risk</a:t>
            </a:r>
            <a:endParaRPr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98</a:t>
            </a:fld>
            <a:endParaRPr lang="en-US"/>
          </a:p>
        </p:txBody>
      </p:sp>
    </p:spTree>
    <p:extLst>
      <p:ext uri="{BB962C8B-B14F-4D97-AF65-F5344CB8AC3E}">
        <p14:creationId xmlns:p14="http://schemas.microsoft.com/office/powerpoint/2010/main" val="9396694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smtClean="0"/>
          </a:p>
          <a:p>
            <a:pPr marL="0" lvl="0" indent="0" rtl="0">
              <a:spcBef>
                <a:spcPts val="0"/>
              </a:spcBef>
              <a:spcAft>
                <a:spcPts val="0"/>
              </a:spcAft>
              <a:buNone/>
            </a:pPr>
            <a:r>
              <a:rPr lang="en-US" sz="4000" dirty="0" smtClean="0"/>
              <a:t>Any more questions about Product of the Farm?</a:t>
            </a:r>
            <a:endParaRPr lang="en-US" sz="40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99</a:t>
            </a:fld>
            <a:endParaRPr lang="en-US"/>
          </a:p>
        </p:txBody>
      </p:sp>
    </p:spTree>
    <p:extLst>
      <p:ext uri="{BB962C8B-B14F-4D97-AF65-F5344CB8AC3E}">
        <p14:creationId xmlns:p14="http://schemas.microsoft.com/office/powerpoint/2010/main" val="573628123"/>
      </p:ext>
    </p:extLst>
  </p:cSld>
  <p:clrMapOvr>
    <a:masterClrMapping/>
  </p:clrMapOvr>
  <p:timing>
    <p:tnLst>
      <p:par>
        <p:cTn id="1" dur="indefinite" restart="never" nodeType="tmRoot"/>
      </p:par>
    </p:tnLst>
  </p:timing>
</p:sld>
</file>

<file path=ppt/theme/theme1.xml><?xml version="1.0" encoding="utf-8"?>
<a:theme xmlns:a="http://schemas.openxmlformats.org/drawingml/2006/main" name="Paper">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SA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14006</TotalTime>
  <Words>15909</Words>
  <Application>Microsoft Office PowerPoint</Application>
  <PresentationFormat>On-screen Show (4:3)</PresentationFormat>
  <Paragraphs>1534</Paragraphs>
  <Slides>211</Slides>
  <Notes>210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211</vt:i4>
      </vt:variant>
    </vt:vector>
  </HeadingPairs>
  <TitlesOfParts>
    <vt:vector size="222" baseType="lpstr">
      <vt:lpstr>Constantia</vt:lpstr>
      <vt:lpstr>Noto Sans Symbols</vt:lpstr>
      <vt:lpstr>Calibri Light</vt:lpstr>
      <vt:lpstr>Calibri</vt:lpstr>
      <vt:lpstr>Americana</vt:lpstr>
      <vt:lpstr>Arial</vt:lpstr>
      <vt:lpstr>Times New Roman</vt:lpstr>
      <vt:lpstr>Myriad Pro</vt:lpstr>
      <vt:lpstr>Paper</vt:lpstr>
      <vt:lpstr>Office Theme</vt:lpstr>
      <vt:lpstr>MISA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Landscape of Food Regulation</vt:lpstr>
      <vt:lpstr>PowerPoint Presentation</vt:lpstr>
      <vt:lpstr>PowerPoint Presentation</vt:lpstr>
      <vt:lpstr>PowerPoint Presentation</vt:lpstr>
      <vt:lpstr>Landscape of Food Regulation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vt:lpstr>
      <vt:lpstr>Water</vt:lpstr>
      <vt:lpstr>PowerPoint Presentation</vt:lpstr>
      <vt:lpstr>Water</vt:lpstr>
      <vt:lpstr>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vector>
  </TitlesOfParts>
  <Company>MISA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Blazing_Trails</dc:title>
  <dc:subject>Minnesota Local Food Regulations</dc:subject>
  <dc:creator>Jane G Jewett</dc:creator>
  <cp:lastModifiedBy>Jane G Jewett</cp:lastModifiedBy>
  <cp:revision>228</cp:revision>
  <dcterms:modified xsi:type="dcterms:W3CDTF">2019-10-04T17:03:47Z</dcterms:modified>
  <cp:contentStatus>May 6, 2019 version</cp:contentStatus>
</cp:coreProperties>
</file>