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ba.gov/sites/default/files/2021-01/PPP%20--%20How%20to%20Calculate%20Maximum%20Loan%20Amounts%20for%20First%20Draw%20PPP%20Loans%20%281.17.2021%29-508.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ba.gov/sites/default/files/2021-01/Second%20Draw%20PPP%20Loans%20--%20How%20to%20Calculate%20Revenue%20Reduction%20and%20Maximum%20Loan%20Amounts%20%281.19.2021%29-508.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ba.gov/sites/default/files/2021-01/PPP%20--%20How%20to%20Calculate%20Maximum%20Loan%20Amounts%20for%20First%20Draw%20PPP%20Loans%20%281.17.2021%29-508.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ome.treasury.gov/system/files/136/PPP--Procedural-Notice--First-Draw-Paycheck-Protection-Program-Loan-Increases-After-Enactment-Economic-Aid-Ac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e0ce43ea8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e0ce43ea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e6fa08662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e6fa08662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first draw PPP loans only--can also use funds to refinance an EIDL loan made between 1/31/20 and 4/3/20</a:t>
            </a:r>
            <a:endParaRPr/>
          </a:p>
          <a:p>
            <a:pPr marL="0" lvl="0" indent="0" algn="l" rtl="0">
              <a:spcBef>
                <a:spcPts val="0"/>
              </a:spcBef>
              <a:spcAft>
                <a:spcPts val="0"/>
              </a:spcAft>
              <a:buNone/>
            </a:pPr>
            <a:r>
              <a:rPr lang="en"/>
              <a:t>*Likely that to be allowable, must have incurred the obligation as of 2/15/20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660f6805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660f680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*Detailed guidance on how to determine owner compensation replacement when have employees:</a:t>
            </a:r>
            <a:endParaRPr/>
          </a:p>
          <a:p>
            <a:pPr marL="0" lvl="0" indent="0" algn="l" rtl="0">
              <a:lnSpc>
                <a:spcPct val="115000"/>
              </a:lnSpc>
              <a:spcBef>
                <a:spcPts val="1600"/>
              </a:spcBef>
              <a:spcAft>
                <a:spcPts val="0"/>
              </a:spcAft>
              <a:buClr>
                <a:schemeClr val="dk1"/>
              </a:buClr>
              <a:buSzPts val="1100"/>
              <a:buFont typeface="Arial"/>
              <a:buNone/>
            </a:pPr>
            <a:r>
              <a:rPr lang="en" b="1"/>
              <a:t>FIRST DRAW: </a:t>
            </a:r>
            <a:r>
              <a:rPr lang="en" u="sng">
                <a:solidFill>
                  <a:schemeClr val="hlink"/>
                </a:solidFill>
                <a:hlinkClick r:id="rId3"/>
              </a:rPr>
              <a:t>https://www.sba.gov/sites/default/files/2021-01/PPP%20--%20How%20to%20Calculate%20Maximum%20Loan%20Amounts%20for%20First%20Draw%20PPP%20Loans%20%281.17.2021%29-508.pdf</a:t>
            </a:r>
            <a:endParaRPr/>
          </a:p>
          <a:p>
            <a:pPr marL="0" lvl="0" indent="0" algn="l" rtl="0">
              <a:lnSpc>
                <a:spcPct val="115000"/>
              </a:lnSpc>
              <a:spcBef>
                <a:spcPts val="1600"/>
              </a:spcBef>
              <a:spcAft>
                <a:spcPts val="1600"/>
              </a:spcAft>
              <a:buClr>
                <a:schemeClr val="dk1"/>
              </a:buClr>
              <a:buSzPts val="1100"/>
              <a:buFont typeface="Arial"/>
              <a:buNone/>
            </a:pPr>
            <a:r>
              <a:rPr lang="en" b="1"/>
              <a:t>Second DRAW: </a:t>
            </a:r>
            <a:r>
              <a:rPr lang="en" u="sng">
                <a:solidFill>
                  <a:schemeClr val="hlink"/>
                </a:solidFill>
                <a:hlinkClick r:id="rId4"/>
              </a:rPr>
              <a:t>https://www.sba.gov/sites/default/files/2021-01/Second%20Draw%20PPP%20Loans%20--%20How%20to%20Calculate%20Revenue%20Reduction%20and%20Maximum%20Loan%20Amounts%20%281.19.2021%29-508.pdf</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e1084861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e1084861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*For first draw PPP loans, you can also include any outstanding amount of an EIDL loan (not grant) made between 1/31/20 and 4/3/20 (ie: can refinance outstanding EIDL if you wish)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e0ce43ea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e0ce43ea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solidFill>
                  <a:schemeClr val="dk1"/>
                </a:solidFill>
              </a:rPr>
              <a:t>Note: a useful pdf on calculating loan amounts is found here: </a:t>
            </a:r>
            <a:r>
              <a:rPr lang="en" u="sng">
                <a:solidFill>
                  <a:schemeClr val="hlink"/>
                </a:solidFill>
                <a:hlinkClick r:id="rId3"/>
              </a:rPr>
              <a:t>https://www.sba.gov/sites/default/files/2021-01/PPP%20--%20How%20to%20Calculate%20Maximum%20Loan%20Amounts%20for%20First%20Draw%20PPP%20Loans%20%281.17.2021%29-508.pdf</a:t>
            </a:r>
            <a:r>
              <a:rPr lang="en">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c4dd20f6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c4dd20f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e0ce43ea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e0ce43ea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SBA procedural notice from 1/13/21 on recalculations/increases is at: </a:t>
            </a:r>
            <a:r>
              <a:rPr lang="en" u="sng">
                <a:solidFill>
                  <a:schemeClr val="hlink"/>
                </a:solidFill>
                <a:hlinkClick r:id="rId3"/>
              </a:rPr>
              <a:t>https://home.treasury.gov/system/files/136/PPP--Procedural-Notice--First-Draw-Paycheck-Protection-Program-Loan-Increases-After-Enactment-Economic-Aid-Act.pdf</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d3900881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d390088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660f680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660f680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c4dd20f6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c4dd20f6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e6fa0866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e6fa0866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e6fa0866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e6fa0866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e0ce43ea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e0ce43ea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e0ce43ea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e0ce43e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660f680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660f680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60f6805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660f680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660f6805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660f6805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d390088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d390088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e0ce43ea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e0ce43e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660f6805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660f6805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dd555ec4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dd555ec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e6fa086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e6fa086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e6fa0866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e6fa086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c4dd20f6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c4dd20f6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e0ce43e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e0ce43e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 There are numerous COVID-19 and/or disaster programs still open for sign-up. Here are some key dates. This presentation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c4dd20f6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c4dd20f6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  Emphasize that it applies to business owners broadly--you do not need to show a LOSS for PPP 1. It is different than EIDL. Note to audience that Lindsay will cover in more detail in upcoming section.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e0ce43ea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e0ce43ea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660f6805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660f680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Megan</a:t>
            </a: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e6fa08662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e6fa08662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on Business Size---First Draw Loans </a:t>
            </a:r>
            <a:r>
              <a:rPr lang="en" i="1"/>
              <a:t>generally</a:t>
            </a:r>
            <a:r>
              <a:rPr lang="en"/>
              <a:t> have a max of 500 employees; Second Draw Loans have a max of 300 </a:t>
            </a:r>
            <a:endParaRPr/>
          </a:p>
          <a:p>
            <a:pPr marL="0" lvl="0" indent="0" algn="l" rtl="0">
              <a:spcBef>
                <a:spcPts val="0"/>
              </a:spcBef>
              <a:spcAft>
                <a:spcPts val="0"/>
              </a:spcAft>
              <a:buNone/>
            </a:pPr>
            <a:r>
              <a:rPr lang="en"/>
              <a:t>* b/c you only get one bite at the apple, so to speak, apply for the max</a:t>
            </a:r>
            <a:endParaRPr/>
          </a:p>
          <a:p>
            <a:pPr marL="0" lvl="0" indent="0" algn="l" rtl="0">
              <a:spcBef>
                <a:spcPts val="0"/>
              </a:spcBef>
              <a:spcAft>
                <a:spcPts val="0"/>
              </a:spcAft>
              <a:buNone/>
            </a:pPr>
            <a:r>
              <a:rPr lang="en"/>
              <a:t>*Also--principal place of residence must be in the U.S.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e108486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e108486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on using proceeds of first PPP loan--this includes any potential increase a borrower applies for</a:t>
            </a:r>
            <a:endParaRPr/>
          </a:p>
          <a:p>
            <a:pPr marL="0" lvl="0" indent="0" algn="l" rtl="0">
              <a:spcBef>
                <a:spcPts val="0"/>
              </a:spcBef>
              <a:spcAft>
                <a:spcPts val="0"/>
              </a:spcAft>
              <a:buNone/>
            </a:pPr>
            <a:r>
              <a:rPr lang="en"/>
              <a:t>*For Schedule F filers, demonstrating revenue reduction can mean comparing the sum of lines 1b and 9 from Schedule F for 2019 and 2020 (Details on treasury FAQ for second draw loans--How to Calculate Revenue Reduction)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meganr@umn.ed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scarpenter@flaginc.org" TargetMode="External"/><Relationship Id="rId4" Type="http://schemas.openxmlformats.org/officeDocument/2006/relationships/hyperlink" Target="mailto:lkuehn@flagin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450"/>
            <a:ext cx="8520600" cy="181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Paycheck Protection Program:</a:t>
            </a:r>
            <a:r>
              <a:rPr lang="en"/>
              <a:t> </a:t>
            </a:r>
            <a:br>
              <a:rPr lang="en"/>
            </a:br>
            <a:r>
              <a:rPr lang="en" sz="4000"/>
              <a:t>Who is eligible &amp; How to apply</a:t>
            </a:r>
            <a:endParaRPr sz="4000"/>
          </a:p>
        </p:txBody>
      </p:sp>
      <p:sp>
        <p:nvSpPr>
          <p:cNvPr id="55" name="Google Shape;55;p13"/>
          <p:cNvSpPr txBox="1">
            <a:spLocks noGrp="1"/>
          </p:cNvSpPr>
          <p:nvPr>
            <p:ph type="subTitle" idx="1"/>
          </p:nvPr>
        </p:nvSpPr>
        <p:spPr>
          <a:xfrm>
            <a:off x="311700" y="3534200"/>
            <a:ext cx="8520600" cy="124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Live Webinar: </a:t>
            </a:r>
            <a:endParaRPr/>
          </a:p>
          <a:p>
            <a:pPr marL="0" lvl="0" indent="0" algn="ctr" rtl="0">
              <a:spcBef>
                <a:spcPts val="0"/>
              </a:spcBef>
              <a:spcAft>
                <a:spcPts val="0"/>
              </a:spcAft>
              <a:buNone/>
            </a:pPr>
            <a:r>
              <a:rPr lang="en"/>
              <a:t>February 16, 2021 11:30 pm to 12:45 pm</a:t>
            </a:r>
            <a:br>
              <a:rPr lang="en"/>
            </a:b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182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What Makes Someone Ineligible for a PPP Loan?</a:t>
            </a:r>
            <a:endParaRPr sz="2600"/>
          </a:p>
        </p:txBody>
      </p:sp>
      <p:sp>
        <p:nvSpPr>
          <p:cNvPr id="118" name="Google Shape;118;p22"/>
          <p:cNvSpPr txBox="1">
            <a:spLocks noGrp="1"/>
          </p:cNvSpPr>
          <p:nvPr>
            <p:ph type="body" idx="1"/>
          </p:nvPr>
        </p:nvSpPr>
        <p:spPr>
          <a:xfrm>
            <a:off x="226950" y="754950"/>
            <a:ext cx="8690100" cy="4146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Delinquent or in default on a federal loan</a:t>
            </a:r>
            <a:endParaRPr sz="1700"/>
          </a:p>
          <a:p>
            <a:pPr marL="457200" lvl="0" indent="-355600" algn="l" rtl="0">
              <a:spcBef>
                <a:spcPts val="600"/>
              </a:spcBef>
              <a:spcAft>
                <a:spcPts val="0"/>
              </a:spcAft>
              <a:buSzPts val="2000"/>
              <a:buChar char="●"/>
            </a:pPr>
            <a:r>
              <a:rPr lang="en" sz="2000"/>
              <a:t>Engaged in illegal activity</a:t>
            </a:r>
            <a:endParaRPr sz="2000"/>
          </a:p>
          <a:p>
            <a:pPr marL="457200" lvl="0" indent="-355600" algn="l" rtl="0">
              <a:spcBef>
                <a:spcPts val="600"/>
              </a:spcBef>
              <a:spcAft>
                <a:spcPts val="0"/>
              </a:spcAft>
              <a:buSzPts val="2000"/>
              <a:buChar char="●"/>
            </a:pPr>
            <a:r>
              <a:rPr lang="en" sz="2000"/>
              <a:t>Household employer (someone employing people such as nannies or housekeepers)</a:t>
            </a:r>
            <a:endParaRPr sz="2000"/>
          </a:p>
          <a:p>
            <a:pPr marL="457200" lvl="0" indent="-355600" algn="l" rtl="0">
              <a:spcBef>
                <a:spcPts val="600"/>
              </a:spcBef>
              <a:spcAft>
                <a:spcPts val="0"/>
              </a:spcAft>
              <a:buSzPts val="2000"/>
              <a:buChar char="●"/>
            </a:pPr>
            <a:r>
              <a:rPr lang="en" sz="2000"/>
              <a:t>Some bankruptcies: anyone involved in a bankruptcy proceeding between when the PPP application is submitted and when the loan funds are disbursed is ineligible</a:t>
            </a:r>
            <a:endParaRPr sz="2000"/>
          </a:p>
          <a:p>
            <a:pPr marL="457200" lvl="0" indent="-355600" algn="l" rtl="0">
              <a:spcBef>
                <a:spcPts val="600"/>
              </a:spcBef>
              <a:spcAft>
                <a:spcPts val="0"/>
              </a:spcAft>
              <a:buSzPts val="2000"/>
              <a:buChar char="●"/>
            </a:pPr>
            <a:r>
              <a:rPr lang="en" sz="2000"/>
              <a:t>Business has permanently closed</a:t>
            </a:r>
            <a:endParaRPr sz="2000"/>
          </a:p>
          <a:p>
            <a:pPr marL="457200" lvl="0" indent="-355600" algn="l" rtl="0">
              <a:spcBef>
                <a:spcPts val="600"/>
              </a:spcBef>
              <a:spcAft>
                <a:spcPts val="600"/>
              </a:spcAft>
              <a:buSzPts val="2000"/>
              <a:buChar char="●"/>
            </a:pPr>
            <a:r>
              <a:rPr lang="en" sz="2000"/>
              <a:t>*Additional rules apply and some are different for second draw PPP loans (for example,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2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Allowable Uses of First and Second Draw Loans </a:t>
            </a:r>
            <a:endParaRPr/>
          </a:p>
        </p:txBody>
      </p:sp>
      <p:sp>
        <p:nvSpPr>
          <p:cNvPr id="124" name="Google Shape;124;p23"/>
          <p:cNvSpPr txBox="1">
            <a:spLocks noGrp="1"/>
          </p:cNvSpPr>
          <p:nvPr>
            <p:ph type="body" idx="1"/>
          </p:nvPr>
        </p:nvSpPr>
        <p:spPr>
          <a:xfrm>
            <a:off x="60900" y="1021700"/>
            <a:ext cx="9022200" cy="3940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b="1"/>
              <a:t>Payroll Costs</a:t>
            </a:r>
            <a:r>
              <a:rPr lang="en"/>
              <a:t>:  (1) salaries, wages, tips, and similar compensation (capped at $100k/per employee per year); (2)  group health, life, disability, vision, and dental coverage; (3) retirement benefits; (4) vacation, sick, parental, and family leave</a:t>
            </a:r>
            <a:endParaRPr/>
          </a:p>
          <a:p>
            <a:pPr marL="914400" lvl="1" indent="-361950" algn="l" rtl="0">
              <a:spcBef>
                <a:spcPts val="800"/>
              </a:spcBef>
              <a:spcAft>
                <a:spcPts val="0"/>
              </a:spcAft>
              <a:buSzPts val="2100"/>
              <a:buChar char="○"/>
            </a:pPr>
            <a:r>
              <a:rPr lang="en" sz="1800" b="1"/>
              <a:t>Self-E</a:t>
            </a:r>
            <a:r>
              <a:rPr lang="en" sz="1800" b="1">
                <a:solidFill>
                  <a:srgbClr val="666666"/>
                </a:solidFill>
              </a:rPr>
              <a:t>mployed—Owner Comp</a:t>
            </a:r>
            <a:r>
              <a:rPr lang="en" sz="1800" b="1"/>
              <a:t>ensation Replacement</a:t>
            </a:r>
            <a:r>
              <a:rPr lang="en" sz="1800"/>
              <a:t>: wages, commissions, income, etc. (use Schedule C or Schedule F)</a:t>
            </a:r>
            <a:endParaRPr sz="1800"/>
          </a:p>
          <a:p>
            <a:pPr marL="457200" lvl="0" indent="-342900" algn="l" rtl="0">
              <a:spcBef>
                <a:spcPts val="800"/>
              </a:spcBef>
              <a:spcAft>
                <a:spcPts val="0"/>
              </a:spcAft>
              <a:buSzPts val="1800"/>
              <a:buChar char="●"/>
            </a:pPr>
            <a:r>
              <a:rPr lang="en" b="1"/>
              <a:t>Business expenses</a:t>
            </a:r>
            <a:r>
              <a:rPr lang="en"/>
              <a:t>: mortgage interest payments; rent/lease payments; utility payments</a:t>
            </a:r>
            <a:endParaRPr/>
          </a:p>
          <a:p>
            <a:pPr marL="457200" lvl="0" indent="-342900" algn="l" rtl="0">
              <a:spcBef>
                <a:spcPts val="800"/>
              </a:spcBef>
              <a:spcAft>
                <a:spcPts val="0"/>
              </a:spcAft>
              <a:buSzPts val="1800"/>
              <a:buChar char="●"/>
            </a:pPr>
            <a:r>
              <a:rPr lang="en" b="1"/>
              <a:t>Now Also</a:t>
            </a:r>
            <a:r>
              <a:rPr lang="en"/>
              <a:t>: operations expenditures; property damage costs; supplier costs; worker protection expenditures</a:t>
            </a:r>
            <a:endParaRPr/>
          </a:p>
          <a:p>
            <a:pPr marL="457200" lvl="0" indent="-342900" algn="l" rtl="0">
              <a:spcBef>
                <a:spcPts val="800"/>
              </a:spcBef>
              <a:spcAft>
                <a:spcPts val="800"/>
              </a:spcAft>
              <a:buSzPts val="1800"/>
              <a:buChar char="●"/>
            </a:pPr>
            <a:r>
              <a:rPr lang="en"/>
              <a:t>*SBA may seek repayment of any funds used for non-allowable purposes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327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Much Money Can I Receive From a PPP Loan?</a:t>
            </a:r>
            <a:endParaRPr/>
          </a:p>
        </p:txBody>
      </p:sp>
      <p:sp>
        <p:nvSpPr>
          <p:cNvPr id="130" name="Google Shape;130;p24"/>
          <p:cNvSpPr txBox="1">
            <a:spLocks noGrp="1"/>
          </p:cNvSpPr>
          <p:nvPr>
            <p:ph type="body" idx="1"/>
          </p:nvPr>
        </p:nvSpPr>
        <p:spPr>
          <a:xfrm>
            <a:off x="311700" y="1065475"/>
            <a:ext cx="8520600" cy="3147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a:p>
          <a:p>
            <a:pPr marL="457200" lvl="0" indent="-355600" algn="l" rtl="0">
              <a:spcBef>
                <a:spcPts val="1600"/>
              </a:spcBef>
              <a:spcAft>
                <a:spcPts val="0"/>
              </a:spcAft>
              <a:buSzPts val="2000"/>
              <a:buChar char="●"/>
            </a:pPr>
            <a:r>
              <a:rPr lang="en" sz="2000" b="1"/>
              <a:t>General Rule</a:t>
            </a:r>
            <a:r>
              <a:rPr lang="en" sz="2000"/>
              <a:t>: 2.5 times your average monthly payroll </a:t>
            </a:r>
            <a:endParaRPr sz="2000"/>
          </a:p>
          <a:p>
            <a:pPr marL="0" lvl="0" indent="0" algn="l" rtl="0">
              <a:spcBef>
                <a:spcPts val="1600"/>
              </a:spcBef>
              <a:spcAft>
                <a:spcPts val="0"/>
              </a:spcAft>
              <a:buNone/>
            </a:pPr>
            <a:endParaRPr sz="200"/>
          </a:p>
          <a:p>
            <a:pPr marL="457200" lvl="0" indent="-355600" algn="l" rtl="0">
              <a:spcBef>
                <a:spcPts val="1600"/>
              </a:spcBef>
              <a:spcAft>
                <a:spcPts val="0"/>
              </a:spcAft>
              <a:buSzPts val="2000"/>
              <a:buChar char="●"/>
            </a:pPr>
            <a:r>
              <a:rPr lang="en" sz="2000" b="1"/>
              <a:t>For Self-Employed:</a:t>
            </a:r>
            <a:r>
              <a:rPr lang="en" sz="2000"/>
              <a:t> 2.5 times owner compensation replacement </a:t>
            </a:r>
            <a:endParaRPr sz="2000"/>
          </a:p>
          <a:p>
            <a:pPr marL="914400" lvl="1" indent="-355600" algn="l" rtl="0">
              <a:spcBef>
                <a:spcPts val="0"/>
              </a:spcBef>
              <a:spcAft>
                <a:spcPts val="0"/>
              </a:spcAft>
              <a:buSzPts val="2000"/>
              <a:buChar char="○"/>
            </a:pPr>
            <a:r>
              <a:rPr lang="en" sz="2000"/>
              <a:t>Schedule F filers: gross income from line 9 of Schedule F</a:t>
            </a:r>
            <a:endParaRPr sz="2000"/>
          </a:p>
          <a:p>
            <a:pPr marL="914400" lvl="1" indent="-355600" algn="l" rtl="0">
              <a:spcBef>
                <a:spcPts val="0"/>
              </a:spcBef>
              <a:spcAft>
                <a:spcPts val="0"/>
              </a:spcAft>
              <a:buSzPts val="2000"/>
              <a:buChar char="○"/>
            </a:pPr>
            <a:r>
              <a:rPr lang="en" sz="2000"/>
              <a:t>Schedule C filers: net income from line 31 of Schedule C</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104475"/>
            <a:ext cx="8520600" cy="9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Amount of First or Second Draw Loan:   </a:t>
            </a:r>
            <a:endParaRPr/>
          </a:p>
          <a:p>
            <a:pPr marL="0" lvl="0" indent="0" algn="l" rtl="0">
              <a:spcBef>
                <a:spcPts val="0"/>
              </a:spcBef>
              <a:spcAft>
                <a:spcPts val="0"/>
              </a:spcAft>
              <a:buNone/>
            </a:pPr>
            <a:r>
              <a:rPr lang="en"/>
              <a:t>        Self-employed with No Employees. </a:t>
            </a:r>
            <a:endParaRPr/>
          </a:p>
        </p:txBody>
      </p:sp>
      <p:sp>
        <p:nvSpPr>
          <p:cNvPr id="136" name="Google Shape;136;p25"/>
          <p:cNvSpPr txBox="1">
            <a:spLocks noGrp="1"/>
          </p:cNvSpPr>
          <p:nvPr>
            <p:ph type="body" idx="1"/>
          </p:nvPr>
        </p:nvSpPr>
        <p:spPr>
          <a:xfrm>
            <a:off x="210450" y="1094475"/>
            <a:ext cx="8520600" cy="3927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Select </a:t>
            </a:r>
            <a:r>
              <a:rPr lang="en" sz="2000" i="1"/>
              <a:t>either</a:t>
            </a:r>
            <a:r>
              <a:rPr lang="en" sz="2000"/>
              <a:t> 2019 or 2020 IRS tax forms</a:t>
            </a:r>
            <a:endParaRPr sz="2000"/>
          </a:p>
          <a:p>
            <a:pPr marL="914400" lvl="1" indent="-355600" algn="l" rtl="0">
              <a:spcBef>
                <a:spcPts val="0"/>
              </a:spcBef>
              <a:spcAft>
                <a:spcPts val="0"/>
              </a:spcAft>
              <a:buSzPts val="2000"/>
              <a:buChar char="○"/>
            </a:pPr>
            <a:r>
              <a:rPr lang="en" sz="2000"/>
              <a:t>Schedule F</a:t>
            </a:r>
            <a:r>
              <a:rPr lang="en" sz="2000">
                <a:solidFill>
                  <a:srgbClr val="666666"/>
                </a:solidFill>
              </a:rPr>
              <a:t>—</a:t>
            </a:r>
            <a:r>
              <a:rPr lang="en" sz="2000" i="1">
                <a:solidFill>
                  <a:srgbClr val="666666"/>
                </a:solidFill>
              </a:rPr>
              <a:t>gross income</a:t>
            </a:r>
            <a:r>
              <a:rPr lang="en" sz="2000">
                <a:solidFill>
                  <a:srgbClr val="666666"/>
                </a:solidFill>
              </a:rPr>
              <a:t> from line 9</a:t>
            </a:r>
            <a:endParaRPr sz="2000" b="1">
              <a:solidFill>
                <a:srgbClr val="666666"/>
              </a:solidFill>
            </a:endParaRPr>
          </a:p>
          <a:p>
            <a:pPr marL="914400" lvl="1" indent="-355600" algn="l" rtl="0">
              <a:spcBef>
                <a:spcPts val="0"/>
              </a:spcBef>
              <a:spcAft>
                <a:spcPts val="0"/>
              </a:spcAft>
              <a:buClr>
                <a:srgbClr val="666666"/>
              </a:buClr>
              <a:buSzPts val="2000"/>
              <a:buChar char="○"/>
            </a:pPr>
            <a:r>
              <a:rPr lang="en" sz="2000">
                <a:solidFill>
                  <a:srgbClr val="666666"/>
                </a:solidFill>
              </a:rPr>
              <a:t>Schedule C—net profit from line 31</a:t>
            </a:r>
            <a:endParaRPr sz="1700"/>
          </a:p>
          <a:p>
            <a:pPr marL="0" lvl="0" indent="0" algn="l" rtl="0">
              <a:spcBef>
                <a:spcPts val="1600"/>
              </a:spcBef>
              <a:spcAft>
                <a:spcPts val="0"/>
              </a:spcAft>
              <a:buNone/>
            </a:pPr>
            <a:endParaRPr sz="500"/>
          </a:p>
          <a:p>
            <a:pPr marL="457200" lvl="0" indent="-355600" algn="l" rtl="0">
              <a:spcBef>
                <a:spcPts val="0"/>
              </a:spcBef>
              <a:spcAft>
                <a:spcPts val="0"/>
              </a:spcAft>
              <a:buSzPts val="2000"/>
              <a:buChar char="●"/>
            </a:pPr>
            <a:r>
              <a:rPr lang="en" sz="2000"/>
              <a:t>Maximum PPP loan amount:</a:t>
            </a:r>
            <a:endParaRPr sz="2000"/>
          </a:p>
          <a:p>
            <a:pPr marL="914400" lvl="1" indent="-355600" algn="l" rtl="0">
              <a:lnSpc>
                <a:spcPct val="100000"/>
              </a:lnSpc>
              <a:spcBef>
                <a:spcPts val="0"/>
              </a:spcBef>
              <a:spcAft>
                <a:spcPts val="0"/>
              </a:spcAft>
              <a:buSzPts val="2000"/>
              <a:buChar char="○"/>
            </a:pPr>
            <a:r>
              <a:rPr lang="en" sz="2000"/>
              <a:t> Average monthly gross income/net profit ÷ 12 </a:t>
            </a:r>
            <a:endParaRPr sz="2000"/>
          </a:p>
          <a:p>
            <a:pPr marL="457200" lvl="0" indent="457200" algn="l" rtl="0">
              <a:lnSpc>
                <a:spcPct val="100000"/>
              </a:lnSpc>
              <a:spcBef>
                <a:spcPts val="0"/>
              </a:spcBef>
              <a:spcAft>
                <a:spcPts val="0"/>
              </a:spcAft>
              <a:buNone/>
            </a:pPr>
            <a:r>
              <a:rPr lang="en" sz="2000" u="sng"/>
              <a:t>x   2.5 </a:t>
            </a:r>
            <a:endParaRPr sz="2000" u="sng"/>
          </a:p>
          <a:p>
            <a:pPr marL="0" lvl="0" indent="0" algn="l" rtl="0">
              <a:spcBef>
                <a:spcPts val="0"/>
              </a:spcBef>
              <a:spcAft>
                <a:spcPts val="0"/>
              </a:spcAft>
              <a:buNone/>
            </a:pPr>
            <a:r>
              <a:rPr lang="en" sz="2000"/>
              <a:t>		$ Total PPP loan amount</a:t>
            </a:r>
            <a:endParaRPr sz="2000"/>
          </a:p>
          <a:p>
            <a:pPr marL="457200" lvl="0" indent="-355600" algn="l" rtl="0">
              <a:spcBef>
                <a:spcPts val="1600"/>
              </a:spcBef>
              <a:spcAft>
                <a:spcPts val="0"/>
              </a:spcAft>
              <a:buSzPts val="2000"/>
              <a:buChar char="●"/>
            </a:pPr>
            <a:r>
              <a:rPr lang="en" sz="2000" b="1"/>
              <a:t>NOTE</a:t>
            </a:r>
            <a:r>
              <a:rPr lang="en" sz="2000"/>
              <a:t>: For first draw loans, also add in any outstanding amount of an EIDL made between 1/31/20 and 4/3/20</a:t>
            </a:r>
            <a:endParaRPr sz="20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327225"/>
            <a:ext cx="8520600" cy="115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Amount of Second Draw Loan: </a:t>
            </a:r>
            <a:endParaRPr/>
          </a:p>
          <a:p>
            <a:pPr marL="0" lvl="0" indent="0" algn="l" rtl="0">
              <a:spcBef>
                <a:spcPts val="0"/>
              </a:spcBef>
              <a:spcAft>
                <a:spcPts val="0"/>
              </a:spcAft>
              <a:buClr>
                <a:schemeClr val="dk1"/>
              </a:buClr>
              <a:buSzPts val="1100"/>
              <a:buFont typeface="Arial"/>
              <a:buNone/>
            </a:pPr>
            <a:r>
              <a:rPr lang="en"/>
              <a:t>       Self-Employed with Employees. </a:t>
            </a:r>
            <a:endParaRPr/>
          </a:p>
        </p:txBody>
      </p:sp>
      <p:sp>
        <p:nvSpPr>
          <p:cNvPr id="142" name="Google Shape;142;p26"/>
          <p:cNvSpPr txBox="1">
            <a:spLocks noGrp="1"/>
          </p:cNvSpPr>
          <p:nvPr>
            <p:ph type="body" idx="1"/>
          </p:nvPr>
        </p:nvSpPr>
        <p:spPr>
          <a:xfrm>
            <a:off x="311700" y="1377975"/>
            <a:ext cx="8520600" cy="37656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Select </a:t>
            </a:r>
            <a:r>
              <a:rPr lang="en" sz="2000" i="1"/>
              <a:t>either </a:t>
            </a:r>
            <a:r>
              <a:rPr lang="en" sz="2000"/>
              <a:t>2019 or 2020 Schedule F </a:t>
            </a:r>
            <a:endParaRPr sz="2000"/>
          </a:p>
          <a:p>
            <a:pPr marL="457200" lvl="0" indent="-355600" algn="l" rtl="0">
              <a:lnSpc>
                <a:spcPct val="100000"/>
              </a:lnSpc>
              <a:spcBef>
                <a:spcPts val="0"/>
              </a:spcBef>
              <a:spcAft>
                <a:spcPts val="0"/>
              </a:spcAft>
              <a:buSzPts val="2000"/>
              <a:buChar char="●"/>
            </a:pPr>
            <a:r>
              <a:rPr lang="en" sz="2000"/>
              <a:t>Determine payroll amount:</a:t>
            </a:r>
            <a:r>
              <a:rPr lang="en" sz="2000">
                <a:solidFill>
                  <a:srgbClr val="666666"/>
                </a:solidFill>
              </a:rPr>
              <a:t> </a:t>
            </a:r>
            <a:endParaRPr sz="2000">
              <a:solidFill>
                <a:srgbClr val="666666"/>
              </a:solidFill>
            </a:endParaRPr>
          </a:p>
          <a:p>
            <a:pPr marL="914400" lvl="1" indent="-361950" algn="l" rtl="0">
              <a:lnSpc>
                <a:spcPct val="100000"/>
              </a:lnSpc>
              <a:spcBef>
                <a:spcPts val="0"/>
              </a:spcBef>
              <a:spcAft>
                <a:spcPts val="0"/>
              </a:spcAft>
              <a:buSzPts val="2100"/>
              <a:buChar char="○"/>
            </a:pPr>
            <a:r>
              <a:rPr lang="en" sz="1800">
                <a:solidFill>
                  <a:srgbClr val="666666"/>
                </a:solidFill>
              </a:rPr>
              <a:t>(1) difference between gross income from line 9, and the sum of lines 15, 22, and 23; + (2) gross wages/tips; + (3) contributions to benefits/retirement</a:t>
            </a:r>
            <a:endParaRPr sz="1800">
              <a:solidFill>
                <a:srgbClr val="666666"/>
              </a:solidFill>
            </a:endParaRPr>
          </a:p>
          <a:p>
            <a:pPr marL="457200" lvl="0" indent="-355600" algn="l" rtl="0">
              <a:lnSpc>
                <a:spcPct val="100000"/>
              </a:lnSpc>
              <a:spcBef>
                <a:spcPts val="0"/>
              </a:spcBef>
              <a:spcAft>
                <a:spcPts val="0"/>
              </a:spcAft>
              <a:buSzPts val="2000"/>
              <a:buChar char="●"/>
            </a:pPr>
            <a:r>
              <a:rPr lang="en" sz="2000"/>
              <a:t>Maximum PPP loan amount:</a:t>
            </a:r>
            <a:endParaRPr sz="1700">
              <a:solidFill>
                <a:srgbClr val="666666"/>
              </a:solidFill>
            </a:endParaRPr>
          </a:p>
          <a:p>
            <a:pPr marL="914400" lvl="1" indent="-355600" algn="l" rtl="0">
              <a:lnSpc>
                <a:spcPct val="100000"/>
              </a:lnSpc>
              <a:spcBef>
                <a:spcPts val="0"/>
              </a:spcBef>
              <a:spcAft>
                <a:spcPts val="0"/>
              </a:spcAft>
              <a:buSzPts val="2000"/>
              <a:buChar char="○"/>
            </a:pPr>
            <a:r>
              <a:rPr lang="en" sz="2000"/>
              <a:t>Payroll ÷ 12 (to get average monthly payroll)</a:t>
            </a:r>
            <a:endParaRPr sz="1700">
              <a:solidFill>
                <a:srgbClr val="666666"/>
              </a:solidFill>
            </a:endParaRPr>
          </a:p>
          <a:p>
            <a:pPr marL="914400" lvl="0" indent="0" algn="l" rtl="0">
              <a:lnSpc>
                <a:spcPct val="100000"/>
              </a:lnSpc>
              <a:spcBef>
                <a:spcPts val="0"/>
              </a:spcBef>
              <a:spcAft>
                <a:spcPts val="0"/>
              </a:spcAft>
              <a:buNone/>
            </a:pPr>
            <a:r>
              <a:rPr lang="en" sz="2000" u="sng"/>
              <a:t>x   2.5 </a:t>
            </a:r>
            <a:endParaRPr sz="2000" u="sng"/>
          </a:p>
          <a:p>
            <a:pPr marL="0" lvl="0" indent="0" algn="l" rtl="0">
              <a:lnSpc>
                <a:spcPct val="100000"/>
              </a:lnSpc>
              <a:spcBef>
                <a:spcPts val="0"/>
              </a:spcBef>
              <a:spcAft>
                <a:spcPts val="0"/>
              </a:spcAft>
              <a:buClr>
                <a:schemeClr val="dk1"/>
              </a:buClr>
              <a:buSzPts val="1100"/>
              <a:buFont typeface="Arial"/>
              <a:buNone/>
            </a:pPr>
            <a:r>
              <a:rPr lang="en" sz="2000"/>
              <a:t>		$ Total PPP loan amount</a:t>
            </a:r>
            <a:endParaRPr sz="2000"/>
          </a:p>
          <a:p>
            <a:pPr marL="457200" lvl="0" indent="-355600" algn="l" rtl="0">
              <a:lnSpc>
                <a:spcPct val="100000"/>
              </a:lnSpc>
              <a:spcBef>
                <a:spcPts val="1600"/>
              </a:spcBef>
              <a:spcAft>
                <a:spcPts val="0"/>
              </a:spcAft>
              <a:buSzPts val="2000"/>
              <a:buChar char="●"/>
            </a:pPr>
            <a:r>
              <a:rPr lang="en" sz="2000" b="1"/>
              <a:t>NOTE</a:t>
            </a:r>
            <a:r>
              <a:rPr lang="en" sz="2000"/>
              <a:t>: For first draw loans, add in any outstanding amount of an EIDL made between 1/31/20 and 4/3/20</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157100"/>
            <a:ext cx="8520600" cy="10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Amount of First and Second Draw Loan: </a:t>
            </a:r>
            <a:endParaRPr/>
          </a:p>
          <a:p>
            <a:pPr marL="0" lvl="0" indent="457200" algn="l" rtl="0">
              <a:spcBef>
                <a:spcPts val="0"/>
              </a:spcBef>
              <a:spcAft>
                <a:spcPts val="0"/>
              </a:spcAft>
              <a:buNone/>
            </a:pPr>
            <a:r>
              <a:rPr lang="en"/>
              <a:t>Seasonal Employer</a:t>
            </a:r>
            <a:endParaRPr/>
          </a:p>
        </p:txBody>
      </p:sp>
      <p:sp>
        <p:nvSpPr>
          <p:cNvPr id="148" name="Google Shape;148;p27"/>
          <p:cNvSpPr txBox="1">
            <a:spLocks noGrp="1"/>
          </p:cNvSpPr>
          <p:nvPr>
            <p:ph type="body" idx="1"/>
          </p:nvPr>
        </p:nvSpPr>
        <p:spPr>
          <a:xfrm>
            <a:off x="311700" y="1398200"/>
            <a:ext cx="8520600" cy="3543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Select any 12-week period between 2/15/19 and 2/15/20</a:t>
            </a:r>
            <a:endParaRPr sz="2000"/>
          </a:p>
          <a:p>
            <a:pPr marL="457200" lvl="0" indent="0" algn="l" rtl="0">
              <a:spcBef>
                <a:spcPts val="1600"/>
              </a:spcBef>
              <a:spcAft>
                <a:spcPts val="0"/>
              </a:spcAft>
              <a:buNone/>
            </a:pPr>
            <a:endParaRPr sz="100"/>
          </a:p>
          <a:p>
            <a:pPr marL="457200" lvl="0" indent="-355600" algn="l" rtl="0">
              <a:spcBef>
                <a:spcPts val="1600"/>
              </a:spcBef>
              <a:spcAft>
                <a:spcPts val="0"/>
              </a:spcAft>
              <a:buSzPts val="2000"/>
              <a:buChar char="●"/>
            </a:pPr>
            <a:r>
              <a:rPr lang="en" sz="2000"/>
              <a:t>Maximum PPP loan amount:</a:t>
            </a:r>
            <a:endParaRPr sz="2000"/>
          </a:p>
          <a:p>
            <a:pPr marL="914400" lvl="1" indent="-355600" algn="l" rtl="0">
              <a:lnSpc>
                <a:spcPct val="100000"/>
              </a:lnSpc>
              <a:spcBef>
                <a:spcPts val="0"/>
              </a:spcBef>
              <a:spcAft>
                <a:spcPts val="0"/>
              </a:spcAft>
              <a:buSzPts val="2000"/>
              <a:buChar char="○"/>
            </a:pPr>
            <a:r>
              <a:rPr lang="en" sz="2000"/>
              <a:t>Average monthly payroll costs for employees </a:t>
            </a:r>
            <a:endParaRPr sz="2000"/>
          </a:p>
          <a:p>
            <a:pPr marL="914400" lvl="0" indent="0" algn="l" rtl="0">
              <a:lnSpc>
                <a:spcPct val="100000"/>
              </a:lnSpc>
              <a:spcBef>
                <a:spcPts val="0"/>
              </a:spcBef>
              <a:spcAft>
                <a:spcPts val="0"/>
              </a:spcAft>
              <a:buNone/>
            </a:pPr>
            <a:r>
              <a:rPr lang="en" sz="2000" u="sng"/>
              <a:t>x   2.5                          </a:t>
            </a:r>
            <a:endParaRPr sz="2000" u="sng"/>
          </a:p>
          <a:p>
            <a:pPr marL="0" lvl="0" indent="0" algn="l" rtl="0">
              <a:lnSpc>
                <a:spcPct val="100000"/>
              </a:lnSpc>
              <a:spcBef>
                <a:spcPts val="0"/>
              </a:spcBef>
              <a:spcAft>
                <a:spcPts val="0"/>
              </a:spcAft>
              <a:buNone/>
            </a:pPr>
            <a:r>
              <a:rPr lang="en" sz="2000"/>
              <a:t>		$Total PPP loan amount</a:t>
            </a:r>
            <a:endParaRPr sz="2000"/>
          </a:p>
          <a:p>
            <a:pPr marL="0" lvl="0" indent="0" algn="l" rtl="0">
              <a:lnSpc>
                <a:spcPct val="100000"/>
              </a:lnSpc>
              <a:spcBef>
                <a:spcPts val="0"/>
              </a:spcBef>
              <a:spcAft>
                <a:spcPts val="0"/>
              </a:spcAft>
              <a:buNone/>
            </a:pPr>
            <a:endParaRPr sz="2400"/>
          </a:p>
          <a:p>
            <a:pPr marL="457200" lvl="0" indent="-355600" algn="l" rtl="0">
              <a:spcBef>
                <a:spcPts val="0"/>
              </a:spcBef>
              <a:spcAft>
                <a:spcPts val="0"/>
              </a:spcAft>
              <a:buSzPts val="2000"/>
              <a:buChar char="●"/>
            </a:pPr>
            <a:r>
              <a:rPr lang="en" sz="2000" b="1"/>
              <a:t>NOTE</a:t>
            </a:r>
            <a:r>
              <a:rPr lang="en" sz="2000"/>
              <a:t>: For first draw loans, add in any outstanding amount of an EIDL made between 1/31/20 and 4/3/20</a:t>
            </a:r>
            <a:endParaRPr sz="17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165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I qualify for a larger 1st draw PPP loan? </a:t>
            </a:r>
            <a:endParaRPr/>
          </a:p>
        </p:txBody>
      </p:sp>
      <p:sp>
        <p:nvSpPr>
          <p:cNvPr id="154" name="Google Shape;154;p28"/>
          <p:cNvSpPr txBox="1">
            <a:spLocks noGrp="1"/>
          </p:cNvSpPr>
          <p:nvPr>
            <p:ph type="body" idx="1"/>
          </p:nvPr>
        </p:nvSpPr>
        <p:spPr>
          <a:xfrm>
            <a:off x="311700" y="912200"/>
            <a:ext cx="8520600" cy="4110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Who is eligible for an </a:t>
            </a:r>
            <a:r>
              <a:rPr lang="en" sz="2000" i="1"/>
              <a:t>increased </a:t>
            </a:r>
            <a:r>
              <a:rPr lang="en" sz="2000"/>
              <a:t>first draw PPP loan?</a:t>
            </a:r>
            <a:endParaRPr sz="2000"/>
          </a:p>
          <a:p>
            <a:pPr marL="914400" lvl="1" indent="-355600" algn="l" rtl="0">
              <a:spcBef>
                <a:spcPts val="0"/>
              </a:spcBef>
              <a:spcAft>
                <a:spcPts val="0"/>
              </a:spcAft>
              <a:buSzPts val="2000"/>
              <a:buChar char="○"/>
            </a:pPr>
            <a:r>
              <a:rPr lang="en" sz="2000"/>
              <a:t>Farmers/ranchers who received a PPP loan prior to 12/27/20</a:t>
            </a:r>
            <a:endParaRPr sz="2000"/>
          </a:p>
          <a:p>
            <a:pPr marL="914400" lvl="1" indent="-355600" algn="l" rtl="0">
              <a:spcBef>
                <a:spcPts val="0"/>
              </a:spcBef>
              <a:spcAft>
                <a:spcPts val="0"/>
              </a:spcAft>
              <a:buSzPts val="2000"/>
              <a:buChar char="○"/>
            </a:pPr>
            <a:r>
              <a:rPr lang="en" sz="2000"/>
              <a:t>Seasonal employers that received a PPP loan prior to 12/27/20</a:t>
            </a:r>
            <a:endParaRPr sz="2000"/>
          </a:p>
          <a:p>
            <a:pPr marL="914400" lvl="1" indent="-355600" algn="l" rtl="0">
              <a:spcBef>
                <a:spcPts val="0"/>
              </a:spcBef>
              <a:spcAft>
                <a:spcPts val="0"/>
              </a:spcAft>
              <a:buSzPts val="2000"/>
              <a:buChar char="○"/>
            </a:pPr>
            <a:r>
              <a:rPr lang="en" sz="2000"/>
              <a:t>Partnerships that did not account for partner compensation</a:t>
            </a:r>
            <a:endParaRPr sz="2000"/>
          </a:p>
          <a:p>
            <a:pPr marL="914400" lvl="1" indent="-355600" algn="l" rtl="0">
              <a:spcBef>
                <a:spcPts val="0"/>
              </a:spcBef>
              <a:spcAft>
                <a:spcPts val="0"/>
              </a:spcAft>
              <a:buSzPts val="2000"/>
              <a:buChar char="○"/>
            </a:pPr>
            <a:r>
              <a:rPr lang="en" sz="2000"/>
              <a:t>Not accept, by 12/27/20, entire PPP loan for which approved</a:t>
            </a:r>
            <a:endParaRPr sz="2000"/>
          </a:p>
          <a:p>
            <a:pPr marL="914400" lvl="1" indent="-355600" algn="l" rtl="0">
              <a:spcBef>
                <a:spcPts val="0"/>
              </a:spcBef>
              <a:spcAft>
                <a:spcPts val="0"/>
              </a:spcAft>
              <a:buSzPts val="2000"/>
              <a:buChar char="○"/>
            </a:pPr>
            <a:r>
              <a:rPr lang="en" sz="2000"/>
              <a:t>Returned part of a first draw PPP loan prior to 12/27/20</a:t>
            </a:r>
            <a:endParaRPr sz="2000"/>
          </a:p>
          <a:p>
            <a:pPr marL="457200" lvl="0" indent="-355600" algn="l" rtl="0">
              <a:spcBef>
                <a:spcPts val="0"/>
              </a:spcBef>
              <a:spcAft>
                <a:spcPts val="0"/>
              </a:spcAft>
              <a:buSzPts val="2000"/>
              <a:buChar char="●"/>
            </a:pPr>
            <a:r>
              <a:rPr lang="en" sz="2000"/>
              <a:t>Who may </a:t>
            </a:r>
            <a:r>
              <a:rPr lang="en" sz="2000" i="1"/>
              <a:t>reapply </a:t>
            </a:r>
            <a:r>
              <a:rPr lang="en" sz="2000"/>
              <a:t>for a new first draw PPP loan under current rules?</a:t>
            </a:r>
            <a:endParaRPr sz="2000"/>
          </a:p>
          <a:p>
            <a:pPr marL="914400" lvl="1" indent="-355600" algn="l" rtl="0">
              <a:spcBef>
                <a:spcPts val="0"/>
              </a:spcBef>
              <a:spcAft>
                <a:spcPts val="0"/>
              </a:spcAft>
              <a:buSzPts val="2000"/>
              <a:buChar char="○"/>
            </a:pPr>
            <a:r>
              <a:rPr lang="en" sz="2000"/>
              <a:t>If returned </a:t>
            </a:r>
            <a:r>
              <a:rPr lang="en" sz="2000" i="1"/>
              <a:t>entirety </a:t>
            </a:r>
            <a:r>
              <a:rPr lang="en" sz="2000"/>
              <a:t>of first draw PPP loan prior to 12/27/20</a:t>
            </a:r>
            <a:endParaRPr sz="500"/>
          </a:p>
          <a:p>
            <a:pPr marL="457200" lvl="0" indent="-355600" algn="l" rtl="0">
              <a:spcBef>
                <a:spcPts val="0"/>
              </a:spcBef>
              <a:spcAft>
                <a:spcPts val="0"/>
              </a:spcAft>
              <a:buSzPts val="2000"/>
              <a:buChar char="●"/>
            </a:pPr>
            <a:r>
              <a:rPr lang="en" sz="2000"/>
              <a:t>How to apply for a loan increase: </a:t>
            </a:r>
            <a:endParaRPr sz="2000"/>
          </a:p>
          <a:p>
            <a:pPr marL="914400" lvl="1" indent="-355600" algn="l" rtl="0">
              <a:spcBef>
                <a:spcPts val="0"/>
              </a:spcBef>
              <a:spcAft>
                <a:spcPts val="0"/>
              </a:spcAft>
              <a:buSzPts val="2000"/>
              <a:buChar char="○"/>
            </a:pPr>
            <a:r>
              <a:rPr lang="en" sz="2000" i="1"/>
              <a:t>Lenders </a:t>
            </a:r>
            <a:r>
              <a:rPr lang="en" sz="2000"/>
              <a:t>must submit the request electronically on or before 3/31/21</a:t>
            </a:r>
            <a:endParaRPr sz="2000"/>
          </a:p>
          <a:p>
            <a:pPr marL="0" lvl="0" indent="0" algn="l" rtl="0">
              <a:spcBef>
                <a:spcPts val="1600"/>
              </a:spcBef>
              <a:spcAft>
                <a:spcPts val="1600"/>
              </a:spcAft>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2104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about eligibility?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1181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What information do I need to fill in the application?</a:t>
            </a:r>
            <a:endParaRPr sz="4500"/>
          </a:p>
        </p:txBody>
      </p:sp>
      <p:sp>
        <p:nvSpPr>
          <p:cNvPr id="165" name="Google Shape;165;p30"/>
          <p:cNvSpPr txBox="1">
            <a:spLocks noGrp="1"/>
          </p:cNvSpPr>
          <p:nvPr>
            <p:ph type="body" idx="1"/>
          </p:nvPr>
        </p:nvSpPr>
        <p:spPr>
          <a:xfrm>
            <a:off x="311700" y="1313400"/>
            <a:ext cx="8520600" cy="32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t>Generally:</a:t>
            </a:r>
            <a:endParaRPr sz="2000"/>
          </a:p>
          <a:p>
            <a:pPr marL="0" lvl="0" indent="0" algn="l" rtl="0">
              <a:spcBef>
                <a:spcPts val="0"/>
              </a:spcBef>
              <a:spcAft>
                <a:spcPts val="0"/>
              </a:spcAft>
              <a:buClr>
                <a:schemeClr val="dk1"/>
              </a:buClr>
              <a:buSzPts val="1100"/>
              <a:buFont typeface="Arial"/>
              <a:buNone/>
            </a:pPr>
            <a:r>
              <a:rPr lang="en" sz="2000"/>
              <a:t>2019 or 2020 Schedule F</a:t>
            </a:r>
            <a:endParaRPr sz="2000"/>
          </a:p>
          <a:p>
            <a:pPr marL="0" lvl="0" indent="0" algn="l" rtl="0">
              <a:spcBef>
                <a:spcPts val="0"/>
              </a:spcBef>
              <a:spcAft>
                <a:spcPts val="0"/>
              </a:spcAft>
              <a:buClr>
                <a:schemeClr val="dk1"/>
              </a:buClr>
              <a:buSzPts val="1100"/>
              <a:buFont typeface="Arial"/>
              <a:buNone/>
            </a:pPr>
            <a:r>
              <a:rPr lang="en" sz="2000"/>
              <a:t>2019 or 2020 Form 943</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sz="2000"/>
              <a:t>If you make pre-tax benefits contributions,</a:t>
            </a:r>
            <a:endParaRPr sz="2000"/>
          </a:p>
          <a:p>
            <a:pPr marL="0" lvl="0" indent="0" algn="l" rtl="0">
              <a:spcBef>
                <a:spcPts val="0"/>
              </a:spcBef>
              <a:spcAft>
                <a:spcPts val="0"/>
              </a:spcAft>
              <a:buClr>
                <a:schemeClr val="dk1"/>
              </a:buClr>
              <a:buSzPts val="1100"/>
              <a:buFont typeface="Arial"/>
              <a:buNone/>
            </a:pPr>
            <a:r>
              <a:rPr lang="en" sz="2000"/>
              <a:t>this information is needed, too.</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sz="2000"/>
              <a:t>SBA website or lender may be helpful.</a:t>
            </a:r>
            <a:endParaRPr sz="2000"/>
          </a:p>
          <a:p>
            <a:pPr marL="0" lvl="0" indent="0" algn="l" rtl="0">
              <a:spcBef>
                <a:spcPts val="0"/>
              </a:spcBef>
              <a:spcAft>
                <a:spcPts val="0"/>
              </a:spcAft>
              <a:buClr>
                <a:schemeClr val="dk1"/>
              </a:buClr>
              <a:buSzPts val="1100"/>
              <a:buFont typeface="Arial"/>
              <a:buNone/>
            </a:pPr>
            <a:endParaRPr/>
          </a:p>
        </p:txBody>
      </p:sp>
      <p:pic>
        <p:nvPicPr>
          <p:cNvPr id="166" name="Google Shape;166;p30"/>
          <p:cNvPicPr preferRelativeResize="0"/>
          <p:nvPr/>
        </p:nvPicPr>
        <p:blipFill>
          <a:blip r:embed="rId3">
            <a:alphaModFix/>
          </a:blip>
          <a:stretch>
            <a:fillRect/>
          </a:stretch>
        </p:blipFill>
        <p:spPr>
          <a:xfrm>
            <a:off x="4251272" y="1799225"/>
            <a:ext cx="5040050" cy="3344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1"/>
          <p:cNvPicPr preferRelativeResize="0"/>
          <p:nvPr/>
        </p:nvPicPr>
        <p:blipFill>
          <a:blip r:embed="rId3">
            <a:alphaModFix/>
          </a:blip>
          <a:stretch>
            <a:fillRect/>
          </a:stretch>
        </p:blipFill>
        <p:spPr>
          <a:xfrm>
            <a:off x="2138137" y="0"/>
            <a:ext cx="4867727" cy="5143501"/>
          </a:xfrm>
          <a:prstGeom prst="rect">
            <a:avLst/>
          </a:prstGeom>
          <a:noFill/>
          <a:ln>
            <a:noFill/>
          </a:ln>
        </p:spPr>
      </p:pic>
      <p:sp>
        <p:nvSpPr>
          <p:cNvPr id="172" name="Google Shape;172;p31"/>
          <p:cNvSpPr/>
          <p:nvPr/>
        </p:nvSpPr>
        <p:spPr>
          <a:xfrm>
            <a:off x="5818700" y="2158050"/>
            <a:ext cx="1369200" cy="323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3522025" y="4212075"/>
            <a:ext cx="1369200" cy="180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5853750" y="2481450"/>
            <a:ext cx="1369200" cy="180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3486225" y="3257925"/>
            <a:ext cx="1369200" cy="180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txBox="1">
            <a:spLocks noGrp="1"/>
          </p:cNvSpPr>
          <p:nvPr>
            <p:ph type="body" idx="1"/>
          </p:nvPr>
        </p:nvSpPr>
        <p:spPr>
          <a:xfrm>
            <a:off x="163925" y="257275"/>
            <a:ext cx="1934100" cy="32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t>Without employees, line 34 is key.</a:t>
            </a:r>
            <a:endParaRPr sz="2000"/>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sz="2000"/>
              <a:t>With employees,  Form 943 + benefits is helpful.</a:t>
            </a:r>
            <a:endParaRPr sz="2000"/>
          </a:p>
          <a:p>
            <a:pPr marL="0" lvl="0" indent="0" algn="l" rtl="0">
              <a:spcBef>
                <a:spcPts val="0"/>
              </a:spcBef>
              <a:spcAft>
                <a:spcPts val="0"/>
              </a:spcAft>
              <a:buClr>
                <a:schemeClr val="dk1"/>
              </a:buClr>
              <a:buSzPts val="1100"/>
              <a:buFont typeface="Arial"/>
              <a:buNone/>
            </a:pPr>
            <a:endParaRPr/>
          </a:p>
        </p:txBody>
      </p:sp>
      <p:sp>
        <p:nvSpPr>
          <p:cNvPr id="177" name="Google Shape;177;p31"/>
          <p:cNvSpPr/>
          <p:nvPr/>
        </p:nvSpPr>
        <p:spPr>
          <a:xfrm>
            <a:off x="5772975" y="154800"/>
            <a:ext cx="1369200" cy="323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05125" y="1065475"/>
            <a:ext cx="1461075" cy="1382975"/>
          </a:xfrm>
          <a:prstGeom prst="rect">
            <a:avLst/>
          </a:prstGeom>
          <a:noFill/>
          <a:ln>
            <a:noFill/>
          </a:ln>
        </p:spPr>
      </p:pic>
      <p:pic>
        <p:nvPicPr>
          <p:cNvPr id="61" name="Google Shape;61;p14"/>
          <p:cNvPicPr preferRelativeResize="0"/>
          <p:nvPr/>
        </p:nvPicPr>
        <p:blipFill>
          <a:blip r:embed="rId4">
            <a:alphaModFix/>
          </a:blip>
          <a:stretch>
            <a:fillRect/>
          </a:stretch>
        </p:blipFill>
        <p:spPr>
          <a:xfrm>
            <a:off x="3614225" y="1112490"/>
            <a:ext cx="2248149" cy="1288935"/>
          </a:xfrm>
          <a:prstGeom prst="rect">
            <a:avLst/>
          </a:prstGeom>
          <a:noFill/>
          <a:ln>
            <a:noFill/>
          </a:ln>
        </p:spPr>
      </p:pic>
      <p:pic>
        <p:nvPicPr>
          <p:cNvPr id="62" name="Google Shape;62;p14"/>
          <p:cNvPicPr preferRelativeResize="0"/>
          <p:nvPr/>
        </p:nvPicPr>
        <p:blipFill>
          <a:blip r:embed="rId5">
            <a:alphaModFix/>
          </a:blip>
          <a:stretch>
            <a:fillRect/>
          </a:stretch>
        </p:blipFill>
        <p:spPr>
          <a:xfrm>
            <a:off x="6510400" y="2294628"/>
            <a:ext cx="1652524" cy="1217724"/>
          </a:xfrm>
          <a:prstGeom prst="rect">
            <a:avLst/>
          </a:prstGeom>
          <a:noFill/>
          <a:ln>
            <a:noFill/>
          </a:ln>
        </p:spPr>
      </p:pic>
      <p:pic>
        <p:nvPicPr>
          <p:cNvPr id="63" name="Google Shape;63;p14"/>
          <p:cNvPicPr preferRelativeResize="0"/>
          <p:nvPr/>
        </p:nvPicPr>
        <p:blipFill>
          <a:blip r:embed="rId6">
            <a:alphaModFix/>
          </a:blip>
          <a:stretch>
            <a:fillRect/>
          </a:stretch>
        </p:blipFill>
        <p:spPr>
          <a:xfrm>
            <a:off x="1098050" y="2831675"/>
            <a:ext cx="4764325" cy="787983"/>
          </a:xfrm>
          <a:prstGeom prst="rect">
            <a:avLst/>
          </a:prstGeom>
          <a:noFill/>
          <a:ln>
            <a:noFill/>
          </a:ln>
        </p:spPr>
      </p:pic>
      <p:pic>
        <p:nvPicPr>
          <p:cNvPr id="64" name="Google Shape;64;p14"/>
          <p:cNvPicPr preferRelativeResize="0"/>
          <p:nvPr/>
        </p:nvPicPr>
        <p:blipFill>
          <a:blip r:embed="rId7">
            <a:alphaModFix/>
          </a:blip>
          <a:stretch>
            <a:fillRect/>
          </a:stretch>
        </p:blipFill>
        <p:spPr>
          <a:xfrm>
            <a:off x="6144887" y="43800"/>
            <a:ext cx="2084525" cy="2084525"/>
          </a:xfrm>
          <a:prstGeom prst="rect">
            <a:avLst/>
          </a:prstGeom>
          <a:noFill/>
          <a:ln>
            <a:noFill/>
          </a:ln>
        </p:spPr>
      </p:pic>
      <p:pic>
        <p:nvPicPr>
          <p:cNvPr id="65" name="Google Shape;65;p14"/>
          <p:cNvPicPr preferRelativeResize="0"/>
          <p:nvPr/>
        </p:nvPicPr>
        <p:blipFill>
          <a:blip r:embed="rId8">
            <a:alphaModFix/>
          </a:blip>
          <a:stretch>
            <a:fillRect/>
          </a:stretch>
        </p:blipFill>
        <p:spPr>
          <a:xfrm>
            <a:off x="6402300" y="3678652"/>
            <a:ext cx="1328788" cy="1226573"/>
          </a:xfrm>
          <a:prstGeom prst="rect">
            <a:avLst/>
          </a:prstGeom>
          <a:noFill/>
          <a:ln>
            <a:noFill/>
          </a:ln>
        </p:spPr>
      </p:pic>
      <p:sp>
        <p:nvSpPr>
          <p:cNvPr id="66" name="Google Shape;66;p14"/>
          <p:cNvSpPr txBox="1"/>
          <p:nvPr/>
        </p:nvSpPr>
        <p:spPr>
          <a:xfrm>
            <a:off x="715600" y="210625"/>
            <a:ext cx="48330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PPP </a:t>
            </a:r>
            <a:r>
              <a:rPr lang="en" sz="3200" dirty="0" smtClean="0"/>
              <a:t>2 </a:t>
            </a:r>
            <a:r>
              <a:rPr lang="en" sz="3200" dirty="0"/>
              <a:t>Sponsored by:</a:t>
            </a:r>
            <a:endParaRPr sz="3200" dirty="0"/>
          </a:p>
        </p:txBody>
      </p:sp>
      <p:pic>
        <p:nvPicPr>
          <p:cNvPr id="67" name="Google Shape;67;p14"/>
          <p:cNvPicPr preferRelativeResize="0"/>
          <p:nvPr/>
        </p:nvPicPr>
        <p:blipFill>
          <a:blip r:embed="rId9">
            <a:alphaModFix/>
          </a:blip>
          <a:stretch>
            <a:fillRect/>
          </a:stretch>
        </p:blipFill>
        <p:spPr>
          <a:xfrm>
            <a:off x="3231313" y="3889325"/>
            <a:ext cx="2681375" cy="9652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Let’s do some </a:t>
            </a:r>
            <a:r>
              <a:rPr lang="en">
                <a:solidFill>
                  <a:srgbClr val="FF0000"/>
                </a:solidFill>
              </a:rPr>
              <a:t>new</a:t>
            </a:r>
            <a:r>
              <a:rPr lang="en"/>
              <a:t> math </a:t>
            </a:r>
            <a:endParaRPr/>
          </a:p>
        </p:txBody>
      </p:sp>
      <p:sp>
        <p:nvSpPr>
          <p:cNvPr id="183" name="Google Shape;18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00"/>
          </a:p>
          <a:p>
            <a:pPr marL="0" lvl="0" indent="0" algn="l" rtl="0">
              <a:spcBef>
                <a:spcPts val="1600"/>
              </a:spcBef>
              <a:spcAft>
                <a:spcPts val="0"/>
              </a:spcAft>
              <a:buNone/>
            </a:pPr>
            <a:r>
              <a:rPr lang="en" sz="2100"/>
              <a:t>Now, if </a:t>
            </a:r>
            <a:r>
              <a:rPr lang="en" sz="2100">
                <a:solidFill>
                  <a:srgbClr val="FF0000"/>
                </a:solidFill>
              </a:rPr>
              <a:t>line 9</a:t>
            </a:r>
            <a:r>
              <a:rPr lang="en" sz="2100"/>
              <a:t> of the Schedule F was $113,000 and you have no employee payroll then</a:t>
            </a:r>
            <a:endParaRPr sz="2100"/>
          </a:p>
          <a:p>
            <a:pPr marL="0" lvl="0" indent="0" algn="l" rtl="0">
              <a:spcBef>
                <a:spcPts val="1600"/>
              </a:spcBef>
              <a:spcAft>
                <a:spcPts val="0"/>
              </a:spcAft>
              <a:buNone/>
            </a:pPr>
            <a:r>
              <a:rPr lang="en" sz="4200"/>
              <a:t>$100,000/12 x 2.5 = $20,833. </a:t>
            </a:r>
            <a:endParaRPr sz="4200"/>
          </a:p>
          <a:p>
            <a:pPr marL="0" lvl="0" indent="0" algn="l" rtl="0">
              <a:spcBef>
                <a:spcPts val="1600"/>
              </a:spcBef>
              <a:spcAft>
                <a:spcPts val="1600"/>
              </a:spcAft>
              <a:buNone/>
            </a:pPr>
            <a:r>
              <a:rPr lang="en" sz="2000"/>
              <a:t>$20,833 is the requested PPP amount. Because 113,000&gt;100,000 we reduce our annualized request to the maximum of $100,000 per person.</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Let’s do some </a:t>
            </a:r>
            <a:r>
              <a:rPr lang="en">
                <a:solidFill>
                  <a:srgbClr val="FF0000"/>
                </a:solidFill>
              </a:rPr>
              <a:t>old</a:t>
            </a:r>
            <a:r>
              <a:rPr lang="en"/>
              <a:t> math </a:t>
            </a:r>
            <a:endParaRPr/>
          </a:p>
        </p:txBody>
      </p:sp>
      <p:sp>
        <p:nvSpPr>
          <p:cNvPr id="189" name="Google Shape;18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00"/>
          </a:p>
          <a:p>
            <a:pPr marL="0" lvl="0" indent="0" algn="l" rtl="0">
              <a:spcBef>
                <a:spcPts val="1600"/>
              </a:spcBef>
              <a:spcAft>
                <a:spcPts val="0"/>
              </a:spcAft>
              <a:buNone/>
            </a:pPr>
            <a:r>
              <a:rPr lang="en" sz="2100"/>
              <a:t>Previously if </a:t>
            </a:r>
            <a:r>
              <a:rPr lang="en" sz="2100">
                <a:solidFill>
                  <a:srgbClr val="FF0000"/>
                </a:solidFill>
              </a:rPr>
              <a:t>line 34</a:t>
            </a:r>
            <a:r>
              <a:rPr lang="en" sz="2100"/>
              <a:t> of the Schedule F was $42,000 and you have no employee payroll then</a:t>
            </a:r>
            <a:endParaRPr sz="2100"/>
          </a:p>
          <a:p>
            <a:pPr marL="0" lvl="0" indent="0" algn="l" rtl="0">
              <a:spcBef>
                <a:spcPts val="1600"/>
              </a:spcBef>
              <a:spcAft>
                <a:spcPts val="0"/>
              </a:spcAft>
              <a:buNone/>
            </a:pPr>
            <a:r>
              <a:rPr lang="en" sz="4200"/>
              <a:t>$42,000/12 x 2.5 = $8,750. </a:t>
            </a:r>
            <a:endParaRPr sz="4200"/>
          </a:p>
          <a:p>
            <a:pPr marL="0" lvl="0" indent="0" algn="l" rtl="0">
              <a:spcBef>
                <a:spcPts val="1600"/>
              </a:spcBef>
              <a:spcAft>
                <a:spcPts val="1600"/>
              </a:spcAft>
              <a:buNone/>
            </a:pPr>
            <a:r>
              <a:rPr lang="en" sz="2100"/>
              <a:t>$8,750 is the requested PPP amount.</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2nd Draw Application - A Couple Extra Steps! </a:t>
            </a:r>
            <a:endParaRPr/>
          </a:p>
        </p:txBody>
      </p:sp>
      <p:sp>
        <p:nvSpPr>
          <p:cNvPr id="195" name="Google Shape;19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6" name="Google Shape;196;p34"/>
          <p:cNvPicPr preferRelativeResize="0"/>
          <p:nvPr/>
        </p:nvPicPr>
        <p:blipFill>
          <a:blip r:embed="rId3">
            <a:alphaModFix/>
          </a:blip>
          <a:stretch>
            <a:fillRect/>
          </a:stretch>
        </p:blipFill>
        <p:spPr>
          <a:xfrm>
            <a:off x="357400" y="1365275"/>
            <a:ext cx="8429200" cy="2878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Tips for successfully applying</a:t>
            </a:r>
            <a:endParaRPr sz="4500"/>
          </a:p>
        </p:txBody>
      </p:sp>
      <p:sp>
        <p:nvSpPr>
          <p:cNvPr id="202" name="Google Shape;20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You are working with lenders not directly SBA</a:t>
            </a:r>
            <a:endParaRPr sz="2100"/>
          </a:p>
          <a:p>
            <a:pPr marL="457200" lvl="0" indent="-361950" algn="l" rtl="0">
              <a:spcBef>
                <a:spcPts val="0"/>
              </a:spcBef>
              <a:spcAft>
                <a:spcPts val="0"/>
              </a:spcAft>
              <a:buSzPts val="2100"/>
              <a:buChar char="●"/>
            </a:pPr>
            <a:r>
              <a:rPr lang="en" sz="2100"/>
              <a:t>Gather all the needed tax documentation.</a:t>
            </a:r>
            <a:endParaRPr sz="2100"/>
          </a:p>
          <a:p>
            <a:pPr marL="457200" lvl="0" indent="-361950" algn="l" rtl="0">
              <a:spcBef>
                <a:spcPts val="0"/>
              </a:spcBef>
              <a:spcAft>
                <a:spcPts val="0"/>
              </a:spcAft>
              <a:buSzPts val="2100"/>
              <a:buChar char="●"/>
            </a:pPr>
            <a:r>
              <a:rPr lang="en" sz="2100"/>
              <a:t>Fill out the SBA application ahead of time.</a:t>
            </a:r>
            <a:endParaRPr sz="2100"/>
          </a:p>
          <a:p>
            <a:pPr marL="457200" lvl="0" indent="-361950" algn="l" rtl="0">
              <a:spcBef>
                <a:spcPts val="0"/>
              </a:spcBef>
              <a:spcAft>
                <a:spcPts val="0"/>
              </a:spcAft>
              <a:buSzPts val="2100"/>
              <a:buChar char="●"/>
            </a:pPr>
            <a:r>
              <a:rPr lang="en" sz="2100"/>
              <a:t>Be aware some lenders use their own forms.</a:t>
            </a:r>
            <a:endParaRPr sz="2100"/>
          </a:p>
          <a:p>
            <a:pPr marL="457200" lvl="0" indent="-361950" algn="l" rtl="0">
              <a:spcBef>
                <a:spcPts val="0"/>
              </a:spcBef>
              <a:spcAft>
                <a:spcPts val="0"/>
              </a:spcAft>
              <a:buSzPts val="2100"/>
              <a:buChar char="●"/>
            </a:pPr>
            <a:r>
              <a:rPr lang="en" sz="2100"/>
              <a:t>Advocate for your eligibility.</a:t>
            </a:r>
            <a:endParaRPr sz="2100"/>
          </a:p>
          <a:p>
            <a:pPr marL="457200" lvl="0" indent="-361950" algn="l" rtl="0">
              <a:spcBef>
                <a:spcPts val="0"/>
              </a:spcBef>
              <a:spcAft>
                <a:spcPts val="0"/>
              </a:spcAft>
              <a:buSzPts val="2100"/>
              <a:buChar char="●"/>
            </a:pPr>
            <a:r>
              <a:rPr lang="en" sz="2100"/>
              <a:t>Don’t wait until March. Give yourself time.</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issues with lenders</a:t>
            </a:r>
            <a:endParaRPr/>
          </a:p>
        </p:txBody>
      </p:sp>
      <p:sp>
        <p:nvSpPr>
          <p:cNvPr id="208" name="Google Shape;20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Misconception that ag is not eligible</a:t>
            </a:r>
            <a:endParaRPr sz="2000"/>
          </a:p>
          <a:p>
            <a:pPr marL="457200" lvl="0" indent="-355600" algn="l" rtl="0">
              <a:spcBef>
                <a:spcPts val="0"/>
              </a:spcBef>
              <a:spcAft>
                <a:spcPts val="0"/>
              </a:spcAft>
              <a:buSzPts val="2000"/>
              <a:buChar char="●"/>
            </a:pPr>
            <a:r>
              <a:rPr lang="en" sz="2000"/>
              <a:t>May prefer to work with existing clients</a:t>
            </a:r>
            <a:endParaRPr sz="2000"/>
          </a:p>
          <a:p>
            <a:pPr marL="457200" lvl="0" indent="-355600" algn="l" rtl="0">
              <a:spcBef>
                <a:spcPts val="0"/>
              </a:spcBef>
              <a:spcAft>
                <a:spcPts val="0"/>
              </a:spcAft>
              <a:buSzPts val="2000"/>
              <a:buChar char="●"/>
            </a:pPr>
            <a:r>
              <a:rPr lang="en" sz="2000"/>
              <a:t>May not have accessible applications</a:t>
            </a:r>
            <a:endParaRPr sz="2000"/>
          </a:p>
          <a:p>
            <a:pPr marL="457200" lvl="0" indent="-355600" algn="l" rtl="0">
              <a:spcBef>
                <a:spcPts val="0"/>
              </a:spcBef>
              <a:spcAft>
                <a:spcPts val="0"/>
              </a:spcAft>
              <a:buSzPts val="2000"/>
              <a:buChar char="●"/>
            </a:pPr>
            <a:r>
              <a:rPr lang="en" sz="2000"/>
              <a:t>But--there are many lenders looking to help!</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Lenders who have agreed to offer PPP loans</a:t>
            </a:r>
            <a:endParaRPr/>
          </a:p>
        </p:txBody>
      </p:sp>
      <p:sp>
        <p:nvSpPr>
          <p:cNvPr id="214" name="Google Shape;214;p37"/>
          <p:cNvSpPr txBox="1">
            <a:spLocks noGrp="1"/>
          </p:cNvSpPr>
          <p:nvPr>
            <p:ph type="body" idx="1"/>
          </p:nvPr>
        </p:nvSpPr>
        <p:spPr>
          <a:xfrm>
            <a:off x="3302977" y="1271225"/>
            <a:ext cx="5584800" cy="337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666666"/>
                </a:solidFill>
              </a:rPr>
              <a:t>SBA offers a free matching service: www.sba.gov/funding-programs/loans/lender-match</a:t>
            </a:r>
            <a:endParaRPr sz="2100">
              <a:solidFill>
                <a:srgbClr val="666666"/>
              </a:solidFill>
            </a:endParaRPr>
          </a:p>
          <a:p>
            <a:pPr marL="0" lvl="0" indent="0" algn="l" rtl="0">
              <a:spcBef>
                <a:spcPts val="1600"/>
              </a:spcBef>
              <a:spcAft>
                <a:spcPts val="0"/>
              </a:spcAft>
              <a:buNone/>
            </a:pPr>
            <a:endParaRPr sz="2100">
              <a:solidFill>
                <a:srgbClr val="666666"/>
              </a:solidFill>
            </a:endParaRPr>
          </a:p>
          <a:p>
            <a:pPr marL="0" lvl="0" indent="0" algn="l" rtl="0">
              <a:spcBef>
                <a:spcPts val="1600"/>
              </a:spcBef>
              <a:spcAft>
                <a:spcPts val="1600"/>
              </a:spcAft>
              <a:buNone/>
            </a:pPr>
            <a:r>
              <a:rPr lang="en" sz="2100">
                <a:solidFill>
                  <a:srgbClr val="666666"/>
                </a:solidFill>
              </a:rPr>
              <a:t>Still pondering where to go? Ask your fellow farmers. Did they have a good experience? </a:t>
            </a:r>
            <a:endParaRPr sz="2100">
              <a:solidFill>
                <a:srgbClr val="666666"/>
              </a:solidFill>
            </a:endParaRPr>
          </a:p>
        </p:txBody>
      </p:sp>
      <p:pic>
        <p:nvPicPr>
          <p:cNvPr id="215" name="Google Shape;215;p37"/>
          <p:cNvPicPr preferRelativeResize="0"/>
          <p:nvPr/>
        </p:nvPicPr>
        <p:blipFill>
          <a:blip r:embed="rId3">
            <a:alphaModFix/>
          </a:blip>
          <a:stretch>
            <a:fillRect/>
          </a:stretch>
        </p:blipFill>
        <p:spPr>
          <a:xfrm>
            <a:off x="427198" y="1223460"/>
            <a:ext cx="2963875" cy="337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2104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about applying?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Documentation</a:t>
            </a:r>
            <a:endParaRPr/>
          </a:p>
        </p:txBody>
      </p:sp>
      <p:sp>
        <p:nvSpPr>
          <p:cNvPr id="226" name="Google Shape;22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forgiveness applications have become easier, requirement to keep documentation remains.</a:t>
            </a:r>
            <a:endParaRPr/>
          </a:p>
          <a:p>
            <a:pPr marL="0" lvl="0" indent="0" algn="l" rtl="0">
              <a:spcBef>
                <a:spcPts val="1600"/>
              </a:spcBef>
              <a:spcAft>
                <a:spcPts val="0"/>
              </a:spcAft>
              <a:buNone/>
            </a:pPr>
            <a:r>
              <a:rPr lang="en"/>
              <a:t>“The Borrower must retain all employment records/payroll documentation in its files for four years and all other documentation for three years after the date the loan forgiveness application is submitted to the lender” SBA Form 3508S, page 4 </a:t>
            </a:r>
            <a:endParaRPr/>
          </a:p>
          <a:p>
            <a:pPr marL="0" lvl="0" indent="0" algn="l" rtl="0">
              <a:spcBef>
                <a:spcPts val="1600"/>
              </a:spcBef>
              <a:spcAft>
                <a:spcPts val="1600"/>
              </a:spcAft>
              <a:buNone/>
            </a:pPr>
            <a:r>
              <a:rPr lang="en"/>
              <a:t>Tax forms, receipts, payroll stubs, bank account statements, etc.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157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forgiveness requirements of a PPP loan </a:t>
            </a:r>
            <a:endParaRPr/>
          </a:p>
        </p:txBody>
      </p:sp>
      <p:sp>
        <p:nvSpPr>
          <p:cNvPr id="232" name="Google Shape;232;p40"/>
          <p:cNvSpPr txBox="1">
            <a:spLocks noGrp="1"/>
          </p:cNvSpPr>
          <p:nvPr>
            <p:ph type="body" idx="1"/>
          </p:nvPr>
        </p:nvSpPr>
        <p:spPr>
          <a:xfrm>
            <a:off x="168000" y="786000"/>
            <a:ext cx="8808000" cy="4213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100% forgiveness of PPP loan principal and interest is possible</a:t>
            </a:r>
            <a:endParaRPr sz="2100"/>
          </a:p>
          <a:p>
            <a:pPr marL="457200" lvl="0" indent="-361950" algn="l" rtl="0">
              <a:spcBef>
                <a:spcPts val="800"/>
              </a:spcBef>
              <a:spcAft>
                <a:spcPts val="0"/>
              </a:spcAft>
              <a:buSzPts val="2100"/>
              <a:buChar char="●"/>
            </a:pPr>
            <a:r>
              <a:rPr lang="en" sz="2100"/>
              <a:t>To receive 100% forgiveness of PPP loan:</a:t>
            </a:r>
            <a:endParaRPr sz="2100"/>
          </a:p>
          <a:p>
            <a:pPr marL="914400" lvl="1" indent="-361950" algn="l" rtl="0">
              <a:spcBef>
                <a:spcPts val="800"/>
              </a:spcBef>
              <a:spcAft>
                <a:spcPts val="0"/>
              </a:spcAft>
              <a:buSzPts val="2100"/>
              <a:buChar char="○"/>
            </a:pPr>
            <a:r>
              <a:rPr lang="en" sz="2100"/>
              <a:t>60% used on payroll costs or owner compensation replacement</a:t>
            </a:r>
            <a:endParaRPr sz="2100"/>
          </a:p>
          <a:p>
            <a:pPr marL="914400" lvl="1" indent="-361950" algn="l" rtl="0">
              <a:spcBef>
                <a:spcPts val="800"/>
              </a:spcBef>
              <a:spcAft>
                <a:spcPts val="0"/>
              </a:spcAft>
              <a:buSzPts val="2100"/>
              <a:buChar char="○"/>
            </a:pPr>
            <a:r>
              <a:rPr lang="en" sz="2100"/>
              <a:t>40% used for utilities, mortgage interest, and/or rent</a:t>
            </a:r>
            <a:endParaRPr sz="2100"/>
          </a:p>
          <a:p>
            <a:pPr marL="914400" lvl="1" indent="-361950" algn="l" rtl="0">
              <a:spcBef>
                <a:spcPts val="800"/>
              </a:spcBef>
              <a:spcAft>
                <a:spcPts val="0"/>
              </a:spcAft>
              <a:buSzPts val="2100"/>
              <a:buChar char="○"/>
            </a:pPr>
            <a:r>
              <a:rPr lang="en" sz="2100"/>
              <a:t>Wages remain within 75% of what they were during Q1 of 2020</a:t>
            </a:r>
            <a:endParaRPr sz="2100"/>
          </a:p>
          <a:p>
            <a:pPr marL="914400" lvl="1" indent="-361950" algn="l" rtl="0">
              <a:spcBef>
                <a:spcPts val="800"/>
              </a:spcBef>
              <a:spcAft>
                <a:spcPts val="0"/>
              </a:spcAft>
              <a:buSzPts val="2100"/>
              <a:buChar char="○"/>
            </a:pPr>
            <a:r>
              <a:rPr lang="en" sz="2100"/>
              <a:t>Number of FTE employees remains the same</a:t>
            </a:r>
            <a:endParaRPr sz="2100"/>
          </a:p>
          <a:p>
            <a:pPr marL="457200" lvl="0" indent="-361950" algn="l" rtl="0">
              <a:spcBef>
                <a:spcPts val="800"/>
              </a:spcBef>
              <a:spcAft>
                <a:spcPts val="0"/>
              </a:spcAft>
              <a:buSzPts val="2100"/>
              <a:buChar char="●"/>
            </a:pPr>
            <a:r>
              <a:rPr lang="en" sz="2100"/>
              <a:t>Up to 24 weeks to use funds</a:t>
            </a:r>
            <a:endParaRPr sz="2100"/>
          </a:p>
          <a:p>
            <a:pPr marL="457200" lvl="0" indent="-361950" algn="l" rtl="0">
              <a:spcBef>
                <a:spcPts val="800"/>
              </a:spcBef>
              <a:spcAft>
                <a:spcPts val="0"/>
              </a:spcAft>
              <a:buSzPts val="2100"/>
              <a:buChar char="●"/>
            </a:pPr>
            <a:r>
              <a:rPr lang="en" sz="2100"/>
              <a:t>If rules not fully followed, can receive partial forgiveness</a:t>
            </a:r>
            <a:endParaRPr sz="2100"/>
          </a:p>
          <a:p>
            <a:pPr marL="457200" lvl="0" indent="-361950" algn="l" rtl="0">
              <a:spcBef>
                <a:spcPts val="800"/>
              </a:spcBef>
              <a:spcAft>
                <a:spcPts val="800"/>
              </a:spcAft>
              <a:buSzPts val="2100"/>
              <a:buChar char="●"/>
            </a:pPr>
            <a:r>
              <a:rPr lang="en" sz="2000"/>
              <a:t>Any part of PPP loan not forgiven has 1% interest over five years</a:t>
            </a:r>
            <a:endParaRPr sz="2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do if you’re denied?</a:t>
            </a:r>
            <a:endParaRPr/>
          </a:p>
        </p:txBody>
      </p:sp>
      <p:sp>
        <p:nvSpPr>
          <p:cNvPr id="238" name="Google Shape;238;p41"/>
          <p:cNvSpPr txBox="1">
            <a:spLocks noGrp="1"/>
          </p:cNvSpPr>
          <p:nvPr>
            <p:ph type="body" idx="1"/>
          </p:nvPr>
        </p:nvSpPr>
        <p:spPr>
          <a:xfrm>
            <a:off x="311700" y="1152475"/>
            <a:ext cx="8520600" cy="27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chemeClr val="dk1"/>
              </a:solidFill>
              <a:latin typeface="Georgia"/>
              <a:ea typeface="Georgia"/>
              <a:cs typeface="Georgia"/>
              <a:sym typeface="Georgia"/>
            </a:endParaRPr>
          </a:p>
          <a:p>
            <a:pPr marL="571500" lvl="0" indent="0" algn="l" rtl="0">
              <a:spcBef>
                <a:spcPts val="0"/>
              </a:spcBef>
              <a:spcAft>
                <a:spcPts val="0"/>
              </a:spcAft>
              <a:buNone/>
            </a:pPr>
            <a:endParaRPr sz="1100">
              <a:solidFill>
                <a:schemeClr val="dk1"/>
              </a:solidFill>
              <a:latin typeface="Georgia"/>
              <a:ea typeface="Georgia"/>
              <a:cs typeface="Georgia"/>
              <a:sym typeface="Georgia"/>
            </a:endParaRPr>
          </a:p>
          <a:p>
            <a:pPr marL="457200" lvl="0" indent="-361950" algn="l" rtl="0">
              <a:spcBef>
                <a:spcPts val="0"/>
              </a:spcBef>
              <a:spcAft>
                <a:spcPts val="0"/>
              </a:spcAft>
              <a:buSzPts val="2100"/>
              <a:buChar char="●"/>
            </a:pPr>
            <a:r>
              <a:rPr lang="en" sz="2100"/>
              <a:t>If denied for a PPP loan, or for loan forgiveness, the borrower can appeal to SBA.</a:t>
            </a:r>
            <a:endParaRPr sz="2100"/>
          </a:p>
          <a:p>
            <a:pPr marL="0" lvl="0" indent="0" algn="l" rtl="0">
              <a:spcBef>
                <a:spcPts val="0"/>
              </a:spcBef>
              <a:spcAft>
                <a:spcPts val="0"/>
              </a:spcAft>
              <a:buNone/>
            </a:pPr>
            <a:endParaRPr sz="2100"/>
          </a:p>
          <a:p>
            <a:pPr marL="457200" lvl="0" indent="-361950" algn="l" rtl="0">
              <a:spcBef>
                <a:spcPts val="0"/>
              </a:spcBef>
              <a:spcAft>
                <a:spcPts val="0"/>
              </a:spcAft>
              <a:buSzPts val="2100"/>
              <a:buChar char="●"/>
            </a:pPr>
            <a:r>
              <a:rPr lang="en" sz="2100"/>
              <a:t>SBA says it will issue another rule to outline the appeals process.</a:t>
            </a:r>
            <a:endParaRPr sz="2100"/>
          </a:p>
          <a:p>
            <a:pPr marL="571500" lvl="0" indent="0" algn="l" rtl="0">
              <a:spcBef>
                <a:spcPts val="0"/>
              </a:spcBef>
              <a:spcAft>
                <a:spcPts val="0"/>
              </a:spcAft>
              <a:buNone/>
            </a:pPr>
            <a:endParaRPr sz="11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000">
              <a:solidFill>
                <a:schemeClr val="dk1"/>
              </a:solidFill>
              <a:latin typeface="Georgia"/>
              <a:ea typeface="Georgia"/>
              <a:cs typeface="Georgia"/>
              <a:sym typeface="Georgia"/>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155850" y="1215000"/>
            <a:ext cx="8832300" cy="271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t>Presenters:</a:t>
            </a:r>
            <a:endParaRPr sz="3100"/>
          </a:p>
          <a:p>
            <a:pPr marL="0" lvl="0" indent="0" algn="ctr" rtl="0">
              <a:spcBef>
                <a:spcPts val="0"/>
              </a:spcBef>
              <a:spcAft>
                <a:spcPts val="0"/>
              </a:spcAft>
              <a:buNone/>
            </a:pPr>
            <a:endParaRPr sz="3100"/>
          </a:p>
          <a:p>
            <a:pPr marL="0" lvl="0" indent="0" algn="ctr" rtl="0">
              <a:spcBef>
                <a:spcPts val="0"/>
              </a:spcBef>
              <a:spcAft>
                <a:spcPts val="0"/>
              </a:spcAft>
              <a:buClr>
                <a:schemeClr val="dk1"/>
              </a:buClr>
              <a:buSzPts val="1100"/>
              <a:buFont typeface="Arial"/>
              <a:buNone/>
            </a:pPr>
            <a:r>
              <a:rPr lang="en" sz="3100"/>
              <a:t>Megan Roberts, University of Minnesota</a:t>
            </a:r>
            <a:endParaRPr sz="3100"/>
          </a:p>
          <a:p>
            <a:pPr marL="0" lvl="0" indent="0" algn="ctr" rtl="0">
              <a:spcBef>
                <a:spcPts val="0"/>
              </a:spcBef>
              <a:spcAft>
                <a:spcPts val="0"/>
              </a:spcAft>
              <a:buClr>
                <a:schemeClr val="dk1"/>
              </a:buClr>
              <a:buSzPts val="1100"/>
              <a:buFont typeface="Arial"/>
              <a:buNone/>
            </a:pPr>
            <a:r>
              <a:rPr lang="en" sz="3100"/>
              <a:t>Stephen Carpenter, Farmers’ Legal Action Group</a:t>
            </a:r>
            <a:endParaRPr sz="3100"/>
          </a:p>
          <a:p>
            <a:pPr marL="0" lvl="0" indent="0" algn="ctr" rtl="0">
              <a:spcBef>
                <a:spcPts val="0"/>
              </a:spcBef>
              <a:spcAft>
                <a:spcPts val="0"/>
              </a:spcAft>
              <a:buNone/>
            </a:pPr>
            <a:r>
              <a:rPr lang="en" sz="3100"/>
              <a:t>Lindsay Kuehn, Farmers’ Legal Action Group</a:t>
            </a:r>
            <a:endParaRPr sz="3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2"/>
          <p:cNvPicPr preferRelativeResize="0"/>
          <p:nvPr/>
        </p:nvPicPr>
        <p:blipFill rotWithShape="1">
          <a:blip r:embed="rId3">
            <a:alphaModFix/>
          </a:blip>
          <a:srcRect b="17532"/>
          <a:stretch/>
        </p:blipFill>
        <p:spPr>
          <a:xfrm>
            <a:off x="-29424" y="0"/>
            <a:ext cx="9305452" cy="5114727"/>
          </a:xfrm>
          <a:prstGeom prst="rect">
            <a:avLst/>
          </a:prstGeom>
          <a:noFill/>
          <a:ln>
            <a:noFill/>
          </a:ln>
        </p:spPr>
      </p:pic>
      <p:sp>
        <p:nvSpPr>
          <p:cNvPr id="244" name="Google Shape;244;p42"/>
          <p:cNvSpPr txBox="1">
            <a:spLocks noGrp="1"/>
          </p:cNvSpPr>
          <p:nvPr>
            <p:ph type="title"/>
          </p:nvPr>
        </p:nvSpPr>
        <p:spPr>
          <a:xfrm>
            <a:off x="4627875" y="4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rPr>
              <a:t>Remaining questions?</a:t>
            </a:r>
            <a:endParaRPr sz="33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more information: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Megan Roberts, </a:t>
            </a:r>
            <a:r>
              <a:rPr lang="en" u="sng">
                <a:solidFill>
                  <a:schemeClr val="hlink"/>
                </a:solidFill>
                <a:hlinkClick r:id="rId3"/>
              </a:rPr>
              <a:t>meganr@umn.edu</a:t>
            </a:r>
            <a:r>
              <a:rPr lang="en"/>
              <a:t> </a:t>
            </a:r>
            <a:endParaRPr/>
          </a:p>
        </p:txBody>
      </p:sp>
      <p:sp>
        <p:nvSpPr>
          <p:cNvPr id="250" name="Google Shape;250;p43"/>
          <p:cNvSpPr txBox="1">
            <a:spLocks noGrp="1"/>
          </p:cNvSpPr>
          <p:nvPr>
            <p:ph type="body" idx="1"/>
          </p:nvPr>
        </p:nvSpPr>
        <p:spPr>
          <a:xfrm>
            <a:off x="311700" y="1211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r>
              <a:rPr lang="en" sz="2800">
                <a:solidFill>
                  <a:srgbClr val="000000"/>
                </a:solidFill>
              </a:rPr>
              <a:t>Lindsay Kuehn, </a:t>
            </a:r>
            <a:r>
              <a:rPr lang="en" sz="2800" u="sng">
                <a:solidFill>
                  <a:schemeClr val="hlink"/>
                </a:solidFill>
                <a:hlinkClick r:id="rId4"/>
              </a:rPr>
              <a:t>lkuehn@flaginc.org</a:t>
            </a:r>
            <a:r>
              <a:rPr lang="en" sz="2800">
                <a:solidFill>
                  <a:srgbClr val="000000"/>
                </a:solidFill>
              </a:rPr>
              <a:t/>
            </a:r>
            <a:br>
              <a:rPr lang="en" sz="2800">
                <a:solidFill>
                  <a:srgbClr val="000000"/>
                </a:solidFill>
              </a:rPr>
            </a:br>
            <a:endParaRPr/>
          </a:p>
          <a:p>
            <a:pPr marL="0" lvl="0" indent="0" algn="l" rtl="0">
              <a:spcBef>
                <a:spcPts val="1600"/>
              </a:spcBef>
              <a:spcAft>
                <a:spcPts val="0"/>
              </a:spcAft>
              <a:buNone/>
            </a:pPr>
            <a:endParaRPr/>
          </a:p>
          <a:p>
            <a:pPr marL="0" lvl="0" indent="0" algn="l" rtl="0">
              <a:spcBef>
                <a:spcPts val="1600"/>
              </a:spcBef>
              <a:spcAft>
                <a:spcPts val="1600"/>
              </a:spcAft>
              <a:buNone/>
            </a:pPr>
            <a:r>
              <a:rPr lang="en"/>
              <a:t>This presentation is educational information and not intended as legal, tax, or accounting advice.</a:t>
            </a:r>
            <a:endParaRPr/>
          </a:p>
        </p:txBody>
      </p:sp>
      <p:sp>
        <p:nvSpPr>
          <p:cNvPr id="251" name="Google Shape;251;p43"/>
          <p:cNvSpPr txBox="1">
            <a:spLocks noGrp="1"/>
          </p:cNvSpPr>
          <p:nvPr>
            <p:ph type="title"/>
          </p:nvPr>
        </p:nvSpPr>
        <p:spPr>
          <a:xfrm>
            <a:off x="311700" y="2705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 Carpenter, </a:t>
            </a:r>
            <a:r>
              <a:rPr lang="en" u="sng">
                <a:solidFill>
                  <a:schemeClr val="hlink"/>
                </a:solidFill>
                <a:hlinkClick r:id="rId5"/>
              </a:rPr>
              <a:t>scarpenter@flaginc.org</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6788975" y="1945750"/>
            <a:ext cx="4459200" cy="3344400"/>
          </a:xfrm>
          <a:prstGeom prst="rect">
            <a:avLst/>
          </a:prstGeom>
          <a:noFill/>
          <a:ln>
            <a:noFill/>
          </a:ln>
        </p:spPr>
      </p:pic>
      <p:sp>
        <p:nvSpPr>
          <p:cNvPr id="78" name="Google Shape;78;p16"/>
          <p:cNvSpPr txBox="1">
            <a:spLocks noGrp="1"/>
          </p:cNvSpPr>
          <p:nvPr>
            <p:ph type="ctrTitle"/>
          </p:nvPr>
        </p:nvSpPr>
        <p:spPr>
          <a:xfrm>
            <a:off x="247725" y="1145850"/>
            <a:ext cx="8520600" cy="6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Refresher on current disaster relief programs</a:t>
            </a:r>
            <a:endParaRPr sz="3800"/>
          </a:p>
        </p:txBody>
      </p:sp>
      <p:sp>
        <p:nvSpPr>
          <p:cNvPr id="79" name="Google Shape;79;p16"/>
          <p:cNvSpPr txBox="1">
            <a:spLocks noGrp="1"/>
          </p:cNvSpPr>
          <p:nvPr>
            <p:ph type="subTitle" idx="1"/>
          </p:nvPr>
        </p:nvSpPr>
        <p:spPr>
          <a:xfrm>
            <a:off x="311700" y="22080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CFAP 1 &amp; 2 Additional Assistance - February 26</a:t>
            </a:r>
            <a:endParaRPr/>
          </a:p>
          <a:p>
            <a:pPr marL="0" lvl="0" indent="0" algn="l" rtl="0">
              <a:spcBef>
                <a:spcPts val="0"/>
              </a:spcBef>
              <a:spcAft>
                <a:spcPts val="0"/>
              </a:spcAft>
              <a:buNone/>
            </a:pPr>
            <a:r>
              <a:rPr lang="en"/>
              <a:t>QLA - March 5</a:t>
            </a:r>
            <a:endParaRPr/>
          </a:p>
          <a:p>
            <a:pPr marL="0" lvl="0" indent="0" algn="l" rtl="0">
              <a:spcBef>
                <a:spcPts val="0"/>
              </a:spcBef>
              <a:spcAft>
                <a:spcPts val="0"/>
              </a:spcAft>
              <a:buNone/>
            </a:pPr>
            <a:r>
              <a:rPr lang="en"/>
              <a:t>PPP 1 &amp; 2 - March 31</a:t>
            </a:r>
            <a:endParaRPr/>
          </a:p>
          <a:p>
            <a:pPr marL="0" lvl="0" indent="0" algn="l" rtl="0">
              <a:spcBef>
                <a:spcPts val="0"/>
              </a:spcBef>
              <a:spcAft>
                <a:spcPts val="0"/>
              </a:spcAft>
              <a:buNone/>
            </a:pPr>
            <a:r>
              <a:rPr lang="en"/>
              <a:t>EIDL - December 31</a:t>
            </a:r>
            <a:endParaRPr/>
          </a:p>
          <a:p>
            <a:pPr marL="0" lvl="0" indent="0" algn="l" rtl="0">
              <a:spcBef>
                <a:spcPts val="0"/>
              </a:spcBef>
              <a:spcAft>
                <a:spcPts val="0"/>
              </a:spcAft>
              <a:buClr>
                <a:schemeClr val="dk1"/>
              </a:buClr>
              <a:buSzPts val="1100"/>
              <a:buFont typeface="Arial"/>
              <a:buNone/>
            </a:pPr>
            <a:r>
              <a:rPr lang="en"/>
              <a:t>CFAP 3 - Unknown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311700" y="2180700"/>
            <a:ext cx="8520600" cy="16782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endParaRPr sz="3800" u="sng"/>
          </a:p>
          <a:p>
            <a:pPr marL="457200" lvl="0" indent="-393700" algn="l" rtl="0">
              <a:lnSpc>
                <a:spcPct val="115000"/>
              </a:lnSpc>
              <a:spcBef>
                <a:spcPts val="0"/>
              </a:spcBef>
              <a:spcAft>
                <a:spcPts val="0"/>
              </a:spcAft>
              <a:buClr>
                <a:schemeClr val="dk2"/>
              </a:buClr>
              <a:buSzPts val="2600"/>
              <a:buChar char="●"/>
            </a:pPr>
            <a:r>
              <a:rPr lang="en" sz="2600">
                <a:solidFill>
                  <a:schemeClr val="dk2"/>
                </a:solidFill>
              </a:rPr>
              <a:t>PPP: A </a:t>
            </a:r>
            <a:r>
              <a:rPr lang="en" sz="2600" i="1">
                <a:solidFill>
                  <a:schemeClr val="dk2"/>
                </a:solidFill>
              </a:rPr>
              <a:t>forgivable</a:t>
            </a:r>
            <a:r>
              <a:rPr lang="en" sz="2600">
                <a:solidFill>
                  <a:schemeClr val="dk2"/>
                </a:solidFill>
              </a:rPr>
              <a:t> loan to cover 2.5 months’ worth of payroll costs for small businesses, including farmers, impacted by COVID-19. </a:t>
            </a:r>
            <a:endParaRPr sz="2600">
              <a:solidFill>
                <a:schemeClr val="dk2"/>
              </a:solidFill>
            </a:endParaRPr>
          </a:p>
        </p:txBody>
      </p:sp>
      <p:sp>
        <p:nvSpPr>
          <p:cNvPr id="85" name="Google Shape;85;p17"/>
          <p:cNvSpPr txBox="1"/>
          <p:nvPr/>
        </p:nvSpPr>
        <p:spPr>
          <a:xfrm>
            <a:off x="311700" y="248525"/>
            <a:ext cx="8520600" cy="6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b="1">
                <a:solidFill>
                  <a:schemeClr val="dk1"/>
                </a:solidFill>
              </a:rPr>
              <a:t>Overview of Paycheck Protection Program</a:t>
            </a:r>
            <a:endParaRPr sz="800" b="1"/>
          </a:p>
        </p:txBody>
      </p:sp>
      <p:sp>
        <p:nvSpPr>
          <p:cNvPr id="86" name="Google Shape;86;p17"/>
          <p:cNvSpPr txBox="1"/>
          <p:nvPr/>
        </p:nvSpPr>
        <p:spPr>
          <a:xfrm>
            <a:off x="311700" y="4089825"/>
            <a:ext cx="8286900" cy="628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2"/>
              </a:buClr>
              <a:buSzPts val="2600"/>
              <a:buChar char="●"/>
            </a:pPr>
            <a:r>
              <a:rPr lang="en" sz="2600">
                <a:solidFill>
                  <a:schemeClr val="dk2"/>
                </a:solidFill>
              </a:rPr>
              <a:t>PPP vs. EIDL</a:t>
            </a:r>
            <a:endParaRPr sz="2600"/>
          </a:p>
        </p:txBody>
      </p:sp>
      <p:sp>
        <p:nvSpPr>
          <p:cNvPr id="87" name="Google Shape;87;p17"/>
          <p:cNvSpPr txBox="1"/>
          <p:nvPr/>
        </p:nvSpPr>
        <p:spPr>
          <a:xfrm>
            <a:off x="271200" y="1120488"/>
            <a:ext cx="8601600" cy="1060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2"/>
              </a:buClr>
              <a:buSzPts val="2600"/>
              <a:buChar char="●"/>
            </a:pPr>
            <a:r>
              <a:rPr lang="en" sz="2600">
                <a:solidFill>
                  <a:schemeClr val="dk2"/>
                </a:solidFill>
              </a:rPr>
              <a:t>Created by CARES Act to help employers keep employees, PPP changed in late December 2020</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5120000" y="1803100"/>
            <a:ext cx="5894350" cy="3143651"/>
          </a:xfrm>
          <a:prstGeom prst="rect">
            <a:avLst/>
          </a:prstGeom>
          <a:noFill/>
          <a:ln>
            <a:noFill/>
          </a:ln>
        </p:spPr>
      </p:pic>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types of PPP</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1st draw: If you haven’t received a PPP law previously or if you could increase your PPP loan amount using gross income, start here.</a:t>
            </a:r>
            <a:endParaRPr sz="1900"/>
          </a:p>
          <a:p>
            <a:pPr marL="0" lvl="0" indent="0" algn="l" rtl="0">
              <a:spcBef>
                <a:spcPts val="1600"/>
              </a:spcBef>
              <a:spcAft>
                <a:spcPts val="0"/>
              </a:spcAft>
              <a:buNone/>
            </a:pPr>
            <a:r>
              <a:rPr lang="en" sz="1900"/>
              <a:t>2nd draw: If you have previously received PPP </a:t>
            </a:r>
            <a:r>
              <a:rPr lang="en" sz="1900" b="1" i="1"/>
              <a:t>and</a:t>
            </a:r>
            <a:r>
              <a:rPr lang="en" sz="1900"/>
              <a:t> can show                                                                             a 25% decline in receipts in at least one quarter of 2020.</a:t>
            </a:r>
            <a:endParaRPr sz="1900"/>
          </a:p>
          <a:p>
            <a:pPr marL="0" lvl="0" indent="0" algn="l" rtl="0">
              <a:spcBef>
                <a:spcPts val="1600"/>
              </a:spcBef>
              <a:spcAft>
                <a:spcPts val="0"/>
              </a:spcAft>
              <a:buNone/>
            </a:pPr>
            <a:r>
              <a:rPr lang="en" sz="1900"/>
              <a:t>We will talk about both 1 &amp; 2 today.</a:t>
            </a:r>
            <a:endParaRPr sz="1900"/>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Mythbusting</a:t>
            </a:r>
            <a:r>
              <a:rPr lang="en"/>
              <a:t>:</a:t>
            </a:r>
            <a:r>
              <a:rPr lang="en" b="1"/>
              <a:t> I don’t think I qualify because...</a:t>
            </a:r>
            <a:endParaRPr b="1"/>
          </a:p>
        </p:txBody>
      </p:sp>
      <p:sp>
        <p:nvSpPr>
          <p:cNvPr id="100" name="Google Shape;100;p19"/>
          <p:cNvSpPr txBox="1">
            <a:spLocks noGrp="1"/>
          </p:cNvSpPr>
          <p:nvPr>
            <p:ph type="body" idx="1"/>
          </p:nvPr>
        </p:nvSpPr>
        <p:spPr>
          <a:xfrm>
            <a:off x="894300" y="1200150"/>
            <a:ext cx="7355400" cy="3205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highlight>
                  <a:srgbClr val="FFFFFF"/>
                </a:highlight>
              </a:rPr>
              <a:t>I had negative or low net farm income.</a:t>
            </a:r>
            <a:endParaRPr sz="2100">
              <a:highlight>
                <a:srgbClr val="FFFFFF"/>
              </a:highlight>
            </a:endParaRPr>
          </a:p>
          <a:p>
            <a:pPr marL="457200" lvl="0" indent="-361950" algn="l" rtl="0">
              <a:spcBef>
                <a:spcPts val="0"/>
              </a:spcBef>
              <a:spcAft>
                <a:spcPts val="0"/>
              </a:spcAft>
              <a:buSzPts val="2100"/>
              <a:buChar char="●"/>
            </a:pPr>
            <a:r>
              <a:rPr lang="en" sz="2100">
                <a:highlight>
                  <a:srgbClr val="FFFFFF"/>
                </a:highlight>
              </a:rPr>
              <a:t>I don't have employees </a:t>
            </a:r>
            <a:endParaRPr sz="2100">
              <a:highlight>
                <a:srgbClr val="FFFFFF"/>
              </a:highlight>
            </a:endParaRPr>
          </a:p>
          <a:p>
            <a:pPr marL="457200" lvl="0" indent="-361950" algn="l" rtl="0">
              <a:spcBef>
                <a:spcPts val="0"/>
              </a:spcBef>
              <a:spcAft>
                <a:spcPts val="0"/>
              </a:spcAft>
              <a:buSzPts val="2100"/>
              <a:buChar char="●"/>
            </a:pPr>
            <a:r>
              <a:rPr lang="en" sz="2100">
                <a:highlight>
                  <a:srgbClr val="FFFFFF"/>
                </a:highlight>
              </a:rPr>
              <a:t>My farm is seasonal </a:t>
            </a:r>
            <a:endParaRPr sz="2100">
              <a:highlight>
                <a:srgbClr val="FFFFFF"/>
              </a:highlight>
            </a:endParaRPr>
          </a:p>
          <a:p>
            <a:pPr marL="457200" lvl="0" indent="-361950" algn="l" rtl="0">
              <a:spcBef>
                <a:spcPts val="0"/>
              </a:spcBef>
              <a:spcAft>
                <a:spcPts val="0"/>
              </a:spcAft>
              <a:buSzPts val="2100"/>
              <a:buChar char="●"/>
            </a:pPr>
            <a:r>
              <a:rPr lang="en" sz="2100">
                <a:highlight>
                  <a:srgbClr val="FFFFFF"/>
                </a:highlight>
              </a:rPr>
              <a:t>My farm is very small</a:t>
            </a:r>
            <a:endParaRPr sz="2100">
              <a:highlight>
                <a:srgbClr val="FFFFFF"/>
              </a:highlight>
            </a:endParaRPr>
          </a:p>
          <a:p>
            <a:pPr marL="457200" lvl="0" indent="-361950" algn="l" rtl="0">
              <a:spcBef>
                <a:spcPts val="0"/>
              </a:spcBef>
              <a:spcAft>
                <a:spcPts val="0"/>
              </a:spcAft>
              <a:buSzPts val="2100"/>
              <a:buChar char="●"/>
            </a:pPr>
            <a:r>
              <a:rPr lang="en" sz="2100">
                <a:highlight>
                  <a:srgbClr val="FFFFFF"/>
                </a:highlight>
              </a:rPr>
              <a:t>I don’t want debt</a:t>
            </a:r>
            <a:endParaRPr sz="2100">
              <a:highlight>
                <a:srgbClr val="FFFFFF"/>
              </a:highlight>
            </a:endParaRPr>
          </a:p>
          <a:p>
            <a:pPr marL="457200" lvl="0" indent="-361950" algn="l" rtl="0">
              <a:spcBef>
                <a:spcPts val="0"/>
              </a:spcBef>
              <a:spcAft>
                <a:spcPts val="0"/>
              </a:spcAft>
              <a:buSzPts val="2100"/>
              <a:buChar char="●"/>
            </a:pPr>
            <a:r>
              <a:rPr lang="en" sz="2100">
                <a:highlight>
                  <a:srgbClr val="FFFFFF"/>
                </a:highlight>
              </a:rPr>
              <a:t>Isn’t it a lot of paperwork?!?</a:t>
            </a:r>
            <a:endParaRPr sz="21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General Eligibility for PPP First and Second Draw Loans</a:t>
            </a:r>
            <a:endParaRPr sz="2600"/>
          </a:p>
        </p:txBody>
      </p:sp>
      <p:sp>
        <p:nvSpPr>
          <p:cNvPr id="106" name="Google Shape;106;p20"/>
          <p:cNvSpPr txBox="1">
            <a:spLocks noGrp="1"/>
          </p:cNvSpPr>
          <p:nvPr>
            <p:ph type="body" idx="1"/>
          </p:nvPr>
        </p:nvSpPr>
        <p:spPr>
          <a:xfrm>
            <a:off x="226950" y="572700"/>
            <a:ext cx="8690100" cy="4570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Eligible Businesses</a:t>
            </a:r>
            <a:endParaRPr sz="2000"/>
          </a:p>
          <a:p>
            <a:pPr marL="914400" lvl="1" indent="-336550" algn="l" rtl="0">
              <a:spcBef>
                <a:spcPts val="600"/>
              </a:spcBef>
              <a:spcAft>
                <a:spcPts val="0"/>
              </a:spcAft>
              <a:buSzPts val="1700"/>
              <a:buChar char="○"/>
            </a:pPr>
            <a:r>
              <a:rPr lang="en" sz="1700"/>
              <a:t>Businesses: tribal, non-profit, veterans organizations, partnerships</a:t>
            </a:r>
            <a:endParaRPr sz="1700"/>
          </a:p>
          <a:p>
            <a:pPr marL="1371600" lvl="2" indent="-336550" algn="l" rtl="0">
              <a:spcBef>
                <a:spcPts val="600"/>
              </a:spcBef>
              <a:spcAft>
                <a:spcPts val="0"/>
              </a:spcAft>
              <a:buSzPts val="1700"/>
              <a:buChar char="■"/>
            </a:pPr>
            <a:r>
              <a:rPr lang="en" sz="1700"/>
              <a:t>*Now also: housing cooperatives, 501(c)(6) organizations, destination marketing organizations and certain news organizations</a:t>
            </a:r>
            <a:endParaRPr sz="1700"/>
          </a:p>
          <a:p>
            <a:pPr marL="914400" lvl="1" indent="-336550" algn="l" rtl="0">
              <a:spcBef>
                <a:spcPts val="600"/>
              </a:spcBef>
              <a:spcAft>
                <a:spcPts val="0"/>
              </a:spcAft>
              <a:buSzPts val="1700"/>
              <a:buChar char="○"/>
            </a:pPr>
            <a:r>
              <a:rPr lang="en" sz="1700"/>
              <a:t>Agricultural producers, farmers, and ranchers</a:t>
            </a:r>
            <a:endParaRPr sz="1700"/>
          </a:p>
          <a:p>
            <a:pPr marL="914400" lvl="1" indent="-336550" algn="l" rtl="0">
              <a:spcBef>
                <a:spcPts val="600"/>
              </a:spcBef>
              <a:spcAft>
                <a:spcPts val="0"/>
              </a:spcAft>
              <a:buSzPts val="1700"/>
              <a:buChar char="○"/>
            </a:pPr>
            <a:r>
              <a:rPr lang="en" sz="1700"/>
              <a:t>Self-employed individuals, sole proprietorships, and independent contractors</a:t>
            </a:r>
            <a:endParaRPr sz="1700"/>
          </a:p>
          <a:p>
            <a:pPr marL="457200" lvl="0" indent="-355600" algn="l" rtl="0">
              <a:spcBef>
                <a:spcPts val="1400"/>
              </a:spcBef>
              <a:spcAft>
                <a:spcPts val="0"/>
              </a:spcAft>
              <a:buSzPts val="2000"/>
              <a:buChar char="●"/>
            </a:pPr>
            <a:r>
              <a:rPr lang="en" sz="2000"/>
              <a:t>Fewer than 300 employees (or &lt; 500 if a first draw PPP loan)</a:t>
            </a:r>
            <a:endParaRPr sz="2000"/>
          </a:p>
          <a:p>
            <a:pPr marL="457200" lvl="0" indent="-355600" algn="l" rtl="0">
              <a:spcBef>
                <a:spcPts val="1200"/>
              </a:spcBef>
              <a:spcAft>
                <a:spcPts val="0"/>
              </a:spcAft>
              <a:buSzPts val="2000"/>
              <a:buChar char="●"/>
            </a:pPr>
            <a:r>
              <a:rPr lang="en" sz="2000"/>
              <a:t>In business as of February 15, 2020</a:t>
            </a:r>
            <a:endParaRPr sz="2000"/>
          </a:p>
          <a:p>
            <a:pPr marL="914400" lvl="1" indent="-336550" algn="l" rtl="0">
              <a:spcBef>
                <a:spcPts val="600"/>
              </a:spcBef>
              <a:spcAft>
                <a:spcPts val="0"/>
              </a:spcAft>
              <a:buSzPts val="1700"/>
              <a:buChar char="○"/>
            </a:pPr>
            <a:r>
              <a:rPr lang="en" sz="1700"/>
              <a:t>*Seasonal employers: any 12-week period between 2/15/19 and 2/15/20</a:t>
            </a:r>
            <a:endParaRPr sz="2000"/>
          </a:p>
          <a:p>
            <a:pPr marL="457200" lvl="0" indent="-355600" algn="l" rtl="0">
              <a:spcBef>
                <a:spcPts val="1400"/>
              </a:spcBef>
              <a:spcAft>
                <a:spcPts val="0"/>
              </a:spcAft>
              <a:buSzPts val="2000"/>
              <a:buChar char="●"/>
            </a:pPr>
            <a:r>
              <a:rPr lang="en" sz="2000"/>
              <a:t>Only one first draw and second draw PPP loan per borrower (exception for first draw loan recalculations)</a:t>
            </a:r>
            <a:endParaRPr sz="2000"/>
          </a:p>
          <a:p>
            <a:pPr marL="0" lvl="0" indent="0" algn="l" rtl="0">
              <a:spcBef>
                <a:spcPts val="1200"/>
              </a:spcBef>
              <a:spcAft>
                <a:spcPts val="0"/>
              </a:spcAft>
              <a:buNone/>
            </a:pPr>
            <a:endParaRPr sz="2000"/>
          </a:p>
          <a:p>
            <a:pPr marL="914400" lvl="0" indent="0" algn="l" rtl="0">
              <a:spcBef>
                <a:spcPts val="10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91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Specific Eligibility Rules for Second Draw Loans Only</a:t>
            </a:r>
            <a:endParaRPr sz="2600"/>
          </a:p>
        </p:txBody>
      </p:sp>
      <p:sp>
        <p:nvSpPr>
          <p:cNvPr id="112" name="Google Shape;112;p21"/>
          <p:cNvSpPr txBox="1">
            <a:spLocks noGrp="1"/>
          </p:cNvSpPr>
          <p:nvPr>
            <p:ph type="body" idx="1"/>
          </p:nvPr>
        </p:nvSpPr>
        <p:spPr>
          <a:xfrm>
            <a:off x="226950" y="733025"/>
            <a:ext cx="8690100" cy="44106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Previously received a PPP loan</a:t>
            </a:r>
            <a:endParaRPr sz="2000"/>
          </a:p>
          <a:p>
            <a:pPr marL="914400" lvl="1" indent="-342900" algn="l" rtl="0">
              <a:spcBef>
                <a:spcPts val="600"/>
              </a:spcBef>
              <a:spcAft>
                <a:spcPts val="0"/>
              </a:spcAft>
              <a:buSzPts val="1800"/>
              <a:buChar char="○"/>
            </a:pPr>
            <a:r>
              <a:rPr lang="en" sz="1800"/>
              <a:t>Must use the </a:t>
            </a:r>
            <a:r>
              <a:rPr lang="en" sz="1800" i="1"/>
              <a:t>entire</a:t>
            </a:r>
            <a:r>
              <a:rPr lang="en" sz="1800"/>
              <a:t> amount of the first PPP loan</a:t>
            </a:r>
            <a:r>
              <a:rPr lang="en" sz="1800">
                <a:solidFill>
                  <a:schemeClr val="dk1"/>
                </a:solidFill>
              </a:rPr>
              <a:t>—</a:t>
            </a:r>
            <a:r>
              <a:rPr lang="en" sz="1800"/>
              <a:t>on</a:t>
            </a:r>
            <a:r>
              <a:rPr lang="en" sz="1800">
                <a:solidFill>
                  <a:schemeClr val="dk1"/>
                </a:solidFill>
              </a:rPr>
              <a:t> </a:t>
            </a:r>
            <a:r>
              <a:rPr lang="en" sz="1800"/>
              <a:t>allowable uses</a:t>
            </a:r>
            <a:r>
              <a:rPr lang="en" sz="1800">
                <a:solidFill>
                  <a:schemeClr val="dk1"/>
                </a:solidFill>
              </a:rPr>
              <a:t>—</a:t>
            </a:r>
            <a:r>
              <a:rPr lang="en" sz="1800"/>
              <a:t>by the time the second draw PPP loan is disbursed.</a:t>
            </a:r>
            <a:endParaRPr sz="1800"/>
          </a:p>
          <a:p>
            <a:pPr marL="1371600" lvl="0" indent="0" algn="l" rtl="0">
              <a:spcBef>
                <a:spcPts val="600"/>
              </a:spcBef>
              <a:spcAft>
                <a:spcPts val="0"/>
              </a:spcAft>
              <a:buNone/>
            </a:pPr>
            <a:endParaRPr sz="1700"/>
          </a:p>
          <a:p>
            <a:pPr marL="457200" lvl="0" indent="-355600" algn="l" rtl="0">
              <a:spcBef>
                <a:spcPts val="600"/>
              </a:spcBef>
              <a:spcAft>
                <a:spcPts val="0"/>
              </a:spcAft>
              <a:buSzPts val="2000"/>
              <a:buChar char="●"/>
            </a:pPr>
            <a:r>
              <a:rPr lang="en" sz="2000"/>
              <a:t>Revenue reduction of at least 25% in 2020 compared to 2019</a:t>
            </a:r>
            <a:endParaRPr sz="2000"/>
          </a:p>
          <a:p>
            <a:pPr marL="914400" lvl="1" indent="-342900" algn="l" rtl="0">
              <a:spcBef>
                <a:spcPts val="600"/>
              </a:spcBef>
              <a:spcAft>
                <a:spcPts val="0"/>
              </a:spcAft>
              <a:buSzPts val="1800"/>
              <a:buChar char="○"/>
            </a:pPr>
            <a:r>
              <a:rPr lang="en" sz="1800"/>
              <a:t>Many ways to show this, but in general need at least one quarter of 2020 to have 25% fewer gross receipts than in 2019</a:t>
            </a:r>
            <a:endParaRPr sz="1800"/>
          </a:p>
          <a:p>
            <a:pPr marL="914400" lvl="1" indent="-342900" algn="l" rtl="0">
              <a:spcBef>
                <a:spcPts val="600"/>
              </a:spcBef>
              <a:spcAft>
                <a:spcPts val="0"/>
              </a:spcAft>
              <a:buSzPts val="1800"/>
              <a:buChar char="○"/>
            </a:pPr>
            <a:r>
              <a:rPr lang="en" sz="1800"/>
              <a:t>Can rely on 2019 and 2020 tax returns if you do not have quarterly gross receipts</a:t>
            </a:r>
            <a:endParaRPr sz="1800"/>
          </a:p>
          <a:p>
            <a:pPr marL="914400" lvl="1" indent="-342900" algn="l" rtl="0">
              <a:spcBef>
                <a:spcPts val="1200"/>
              </a:spcBef>
              <a:spcAft>
                <a:spcPts val="0"/>
              </a:spcAft>
              <a:buSzPts val="1800"/>
              <a:buChar char="○"/>
            </a:pPr>
            <a:r>
              <a:rPr lang="en" sz="1800"/>
              <a:t>For self-employed farmers, can compare 2019 and 2020 Schedule F (sum of lines 1b and 9)</a:t>
            </a:r>
            <a:endParaRPr sz="1800"/>
          </a:p>
          <a:p>
            <a:pPr marL="0" lvl="0" indent="0" algn="l" rtl="0">
              <a:spcBef>
                <a:spcPts val="1200"/>
              </a:spcBef>
              <a:spcAft>
                <a:spcPts val="0"/>
              </a:spcAft>
              <a:buNone/>
            </a:pPr>
            <a:endParaRPr sz="2000"/>
          </a:p>
          <a:p>
            <a:pPr marL="914400" lvl="0" indent="0" algn="l" rtl="0">
              <a:spcBef>
                <a:spcPts val="10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1835</Words>
  <Application>Microsoft Office PowerPoint</Application>
  <PresentationFormat>On-screen Show (16:9)</PresentationFormat>
  <Paragraphs>206</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Georgia</vt:lpstr>
      <vt:lpstr>Simple Light</vt:lpstr>
      <vt:lpstr>Paycheck Protection Program:  Who is eligible &amp; How to apply</vt:lpstr>
      <vt:lpstr>PowerPoint Presentation</vt:lpstr>
      <vt:lpstr>Presenters:  Megan Roberts, University of Minnesota Stephen Carpenter, Farmers’ Legal Action Group Lindsay Kuehn, Farmers’ Legal Action Group</vt:lpstr>
      <vt:lpstr>Refresher on current disaster relief programs</vt:lpstr>
      <vt:lpstr> PPP: A forgivable loan to cover 2.5 months’ worth of payroll costs for small businesses, including farmers, impacted by COVID-19. </vt:lpstr>
      <vt:lpstr>Two types of PPP</vt:lpstr>
      <vt:lpstr>Mythbusting: I don’t think I qualify because...</vt:lpstr>
      <vt:lpstr>General Eligibility for PPP First and Second Draw Loans</vt:lpstr>
      <vt:lpstr>Specific Eligibility Rules for Second Draw Loans Only</vt:lpstr>
      <vt:lpstr>What Makes Someone Ineligible for a PPP Loan?</vt:lpstr>
      <vt:lpstr>Allowable Uses of First and Second Draw Loans </vt:lpstr>
      <vt:lpstr>How Much Money Can I Receive From a PPP Loan?</vt:lpstr>
      <vt:lpstr>Amount of First or Second Draw Loan:            Self-employed with No Employees. </vt:lpstr>
      <vt:lpstr>Amount of Second Draw Loan:         Self-Employed with Employees. </vt:lpstr>
      <vt:lpstr>Amount of First and Second Draw Loan:  Seasonal Employer</vt:lpstr>
      <vt:lpstr>Do I qualify for a larger 1st draw PPP loan? </vt:lpstr>
      <vt:lpstr>Questions about eligibility?</vt:lpstr>
      <vt:lpstr>What information do I need to fill in the application?</vt:lpstr>
      <vt:lpstr>PowerPoint Presentation</vt:lpstr>
      <vt:lpstr>Example: Let’s do some new math </vt:lpstr>
      <vt:lpstr>Example: Let’s do some old math </vt:lpstr>
      <vt:lpstr>2nd Draw Application - A Couple Extra Steps! </vt:lpstr>
      <vt:lpstr>Tips for successfully applying</vt:lpstr>
      <vt:lpstr>Potential issues with lenders</vt:lpstr>
      <vt:lpstr>Lenders who have agreed to offer PPP loans</vt:lpstr>
      <vt:lpstr>Questions about applying?</vt:lpstr>
      <vt:lpstr>Documentation</vt:lpstr>
      <vt:lpstr>Meeting forgiveness requirements of a PPP loan </vt:lpstr>
      <vt:lpstr>What do you do if you’re denied?</vt:lpstr>
      <vt:lpstr>Remaining questions?</vt:lpstr>
      <vt:lpstr>For more information:    Megan Roberts, meganr@umn.edu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Paycheck Protection Program:  Who is eligible &amp; How to apply</dc:title>
  <dc:creator>Jane G Jewett</dc:creator>
  <cp:lastModifiedBy>Jane G Jewett</cp:lastModifiedBy>
  <cp:revision>2</cp:revision>
  <dcterms:modified xsi:type="dcterms:W3CDTF">2021-02-17T02:47:16Z</dcterms:modified>
</cp:coreProperties>
</file>