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8" r:id="rId3"/>
    <p:sldId id="266" r:id="rId4"/>
    <p:sldId id="260" r:id="rId5"/>
    <p:sldId id="264" r:id="rId6"/>
    <p:sldId id="265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51750-0E4E-4D80-85E4-ADA24FCC6A7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20BE9-4D90-4D58-9728-1D65D3B2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3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with the Minnesota Institute FOR Sustainable Agriculture, and we</a:t>
            </a:r>
            <a:r>
              <a:rPr lang="en-US" baseline="0" dirty="0"/>
              <a:t> are proud to be in formal partnership with the Sustainable Farming Association, which is one of the members of the Sustainers’ Coalition.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BB335-8305-41D0-A9F0-2BE8B8A8C2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88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with the Minnesota Institute FOR Sustainable Agriculture, and we</a:t>
            </a:r>
            <a:r>
              <a:rPr lang="en-US" baseline="0" dirty="0"/>
              <a:t> are proud to be in formal partnership with the Sustainable Farming Association, which is one of the members of the Sustainers’ Coalition.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BB335-8305-41D0-A9F0-2BE8B8A8C2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40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0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2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0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5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6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8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9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2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411-1A69-4994-9DD3-65F4F336C60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2A28-A4EA-43F0-9E09-B5B6E628F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1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fm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nnesota Institute for Sustainable Agriculture (MISA) |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" t="11861" r="43710" b="69201"/>
          <a:stretch/>
        </p:blipFill>
        <p:spPr>
          <a:xfrm>
            <a:off x="20051" y="0"/>
            <a:ext cx="12171949" cy="20549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5325" y="2899368"/>
            <a:ext cx="6421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many people can be present in a farmers’ market space and still maintain 6’ distancing?</a:t>
            </a:r>
          </a:p>
        </p:txBody>
      </p:sp>
    </p:spTree>
    <p:extLst>
      <p:ext uri="{BB962C8B-B14F-4D97-AF65-F5344CB8AC3E}">
        <p14:creationId xmlns:p14="http://schemas.microsoft.com/office/powerpoint/2010/main" val="83068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40080"/>
            <a:ext cx="45000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Think about a circle of distance around each person that keeps people 6 </a:t>
            </a:r>
            <a:r>
              <a:rPr lang="en-US" dirty="0" err="1"/>
              <a:t>ft</a:t>
            </a:r>
            <a:r>
              <a:rPr lang="en-US" dirty="0"/>
              <a:t> apart from each other. </a:t>
            </a:r>
          </a:p>
          <a:p>
            <a:endParaRPr lang="en-US" dirty="0"/>
          </a:p>
          <a:p>
            <a:r>
              <a:rPr lang="en-US" dirty="0"/>
              <a:t>Normally when doing math involving circles, the point at the center of the circle is assumed to take up zero physical space.</a:t>
            </a:r>
          </a:p>
          <a:p>
            <a:endParaRPr lang="en-US" dirty="0"/>
          </a:p>
          <a:p>
            <a:r>
              <a:rPr lang="en-US" dirty="0"/>
              <a:t>When we’re thinking about circles of distance around humans, though, that human at the center of the circle does take up physical space.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46587" y="812566"/>
            <a:ext cx="40069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Radius</a:t>
            </a:r>
            <a:r>
              <a:rPr lang="en-US" dirty="0"/>
              <a:t> = distance from center of circle to outer edge of circle</a:t>
            </a:r>
          </a:p>
          <a:p>
            <a:endParaRPr lang="en-US" dirty="0"/>
          </a:p>
          <a:p>
            <a:r>
              <a:rPr lang="en-US" dirty="0"/>
              <a:t>Center of circle = person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29490" y="3048222"/>
            <a:ext cx="1767171" cy="17499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8" idx="2"/>
          </p:cNvCxnSpPr>
          <p:nvPr/>
        </p:nvCxnSpPr>
        <p:spPr>
          <a:xfrm flipH="1">
            <a:off x="9129490" y="3923182"/>
            <a:ext cx="8393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968830" y="3883853"/>
            <a:ext cx="88490" cy="78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62318" y="3048222"/>
            <a:ext cx="1767171" cy="17499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8290149" y="3923182"/>
            <a:ext cx="8393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 flipV="1">
            <a:off x="8201658" y="3897238"/>
            <a:ext cx="88489" cy="65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0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42479"/>
            <a:ext cx="450008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circle of distance for each human must account for BOTH: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space taken up by the human; and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radius of distance to accomplish 6 </a:t>
            </a:r>
            <a:r>
              <a:rPr lang="en-US" dirty="0" err="1"/>
              <a:t>ft</a:t>
            </a:r>
            <a:r>
              <a:rPr lang="en-US" dirty="0"/>
              <a:t> between humans</a:t>
            </a:r>
          </a:p>
          <a:p>
            <a:endParaRPr lang="en-US" dirty="0"/>
          </a:p>
          <a:p>
            <a:r>
              <a:rPr lang="en-US" dirty="0"/>
              <a:t>We suggest a 4.5 </a:t>
            </a:r>
            <a:r>
              <a:rPr lang="en-US" dirty="0" err="1"/>
              <a:t>ft</a:t>
            </a:r>
            <a:r>
              <a:rPr lang="en-US" dirty="0"/>
              <a:t> radius to the circle.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allows 1.5 </a:t>
            </a:r>
            <a:r>
              <a:rPr lang="en-US" dirty="0" err="1"/>
              <a:t>ft</a:t>
            </a:r>
            <a:r>
              <a:rPr lang="en-US" dirty="0"/>
              <a:t> of radius, or 3 </a:t>
            </a:r>
            <a:r>
              <a:rPr lang="en-US" dirty="0" err="1"/>
              <a:t>ft</a:t>
            </a:r>
            <a:r>
              <a:rPr lang="en-US" dirty="0"/>
              <a:t> of diameter, to be occupied by the person in the center of the circle.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3 </a:t>
            </a:r>
            <a:r>
              <a:rPr lang="en-US" dirty="0" err="1"/>
              <a:t>ft</a:t>
            </a:r>
            <a:r>
              <a:rPr lang="en-US" dirty="0"/>
              <a:t> radius of separation is tacked on to the 1.5 </a:t>
            </a:r>
            <a:r>
              <a:rPr lang="en-US" dirty="0" err="1"/>
              <a:t>ft</a:t>
            </a:r>
            <a:r>
              <a:rPr lang="en-US" dirty="0"/>
              <a:t> of radius occupied by the human.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760482" y="768507"/>
            <a:ext cx="2310104" cy="22013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531671" y="1449082"/>
            <a:ext cx="791110" cy="760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756963" y="1831651"/>
            <a:ext cx="766617" cy="68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532920" y="1835080"/>
            <a:ext cx="383309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746241" y="572637"/>
            <a:ext cx="14241" cy="12803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14660" y="540135"/>
            <a:ext cx="14241" cy="12803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32410" y="540135"/>
            <a:ext cx="0" cy="13128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11794" y="158051"/>
            <a:ext cx="369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3 </a:t>
            </a:r>
            <a:r>
              <a:rPr lang="en-US" dirty="0" err="1"/>
              <a:t>ft</a:t>
            </a:r>
            <a:r>
              <a:rPr lang="en-US" dirty="0"/>
              <a:t> +   1.5 </a:t>
            </a:r>
            <a:r>
              <a:rPr lang="en-US" dirty="0" err="1"/>
              <a:t>ft</a:t>
            </a:r>
            <a:r>
              <a:rPr lang="en-US" dirty="0"/>
              <a:t> = 4.5 </a:t>
            </a:r>
            <a:r>
              <a:rPr lang="en-US" dirty="0" err="1"/>
              <a:t>ft</a:t>
            </a:r>
            <a:r>
              <a:rPr lang="en-US" dirty="0"/>
              <a:t> radius</a:t>
            </a:r>
          </a:p>
        </p:txBody>
      </p:sp>
      <p:sp>
        <p:nvSpPr>
          <p:cNvPr id="12" name="Oval 11"/>
          <p:cNvSpPr/>
          <p:nvPr/>
        </p:nvSpPr>
        <p:spPr>
          <a:xfrm>
            <a:off x="9335581" y="4026949"/>
            <a:ext cx="2310104" cy="22013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095078" y="4747492"/>
            <a:ext cx="791110" cy="760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03547" y="4026948"/>
            <a:ext cx="2310104" cy="22013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69168" y="4747491"/>
            <a:ext cx="791110" cy="760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8547034" y="5132276"/>
            <a:ext cx="766617" cy="68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324900" y="5120778"/>
            <a:ext cx="766617" cy="68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49836" y="3928092"/>
            <a:ext cx="32372" cy="16024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95670" y="4442855"/>
            <a:ext cx="12177" cy="6582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077547" y="3914844"/>
            <a:ext cx="16772" cy="16156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558782" y="4740880"/>
            <a:ext cx="7368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295670" y="4740880"/>
            <a:ext cx="78235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723879" y="4747491"/>
            <a:ext cx="56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26293" y="4740633"/>
            <a:ext cx="56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532225" y="3852923"/>
            <a:ext cx="170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</a:t>
            </a:r>
            <a:r>
              <a:rPr lang="en-US" dirty="0" err="1"/>
              <a:t>ft</a:t>
            </a:r>
            <a:r>
              <a:rPr lang="en-US" dirty="0"/>
              <a:t> separation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8570959" y="4329937"/>
            <a:ext cx="15065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36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40080"/>
            <a:ext cx="45000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BUT, circles don’t pack together perfectly in a space. There’s empty space where they come together, and that needs to be accounted for.</a:t>
            </a:r>
          </a:p>
          <a:p>
            <a:endParaRPr lang="en-US" dirty="0"/>
          </a:p>
          <a:p>
            <a:r>
              <a:rPr lang="en-US" dirty="0"/>
              <a:t>If we have circles with 4.5 </a:t>
            </a:r>
            <a:r>
              <a:rPr lang="en-US" dirty="0" err="1"/>
              <a:t>ft</a:t>
            </a:r>
            <a:r>
              <a:rPr lang="en-US" dirty="0"/>
              <a:t> radius, which means they have 9 </a:t>
            </a:r>
            <a:r>
              <a:rPr lang="en-US" dirty="0" err="1"/>
              <a:t>ft</a:t>
            </a:r>
            <a:r>
              <a:rPr lang="en-US" dirty="0"/>
              <a:t> diameters, those circles have to be envisioned as sitting within squares that are 9 </a:t>
            </a:r>
            <a:r>
              <a:rPr lang="en-US" dirty="0" err="1"/>
              <a:t>ft</a:t>
            </a:r>
            <a:r>
              <a:rPr lang="en-US" dirty="0"/>
              <a:t> on a side.</a:t>
            </a:r>
          </a:p>
          <a:p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98986" y="680987"/>
            <a:ext cx="400692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That means the area calculation should be done on the squares:</a:t>
            </a:r>
          </a:p>
          <a:p>
            <a:endParaRPr lang="en-US" dirty="0"/>
          </a:p>
          <a:p>
            <a:r>
              <a:rPr lang="en-US" dirty="0"/>
              <a:t>9 </a:t>
            </a:r>
            <a:r>
              <a:rPr lang="en-US" dirty="0" err="1"/>
              <a:t>ft</a:t>
            </a:r>
            <a:r>
              <a:rPr lang="en-US" dirty="0"/>
              <a:t> x 9 </a:t>
            </a:r>
            <a:r>
              <a:rPr lang="en-US" dirty="0" err="1"/>
              <a:t>ft</a:t>
            </a:r>
            <a:r>
              <a:rPr lang="en-US" dirty="0"/>
              <a:t> = 81 ft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sz="3200" b="1" dirty="0"/>
              <a:t>The </a:t>
            </a:r>
            <a:r>
              <a:rPr lang="en-US" sz="3200" b="1" i="1" dirty="0"/>
              <a:t>market’s area in square feet that is available to customers </a:t>
            </a:r>
            <a:r>
              <a:rPr lang="en-US" sz="3200" b="1" dirty="0"/>
              <a:t>should be divided by </a:t>
            </a:r>
            <a:r>
              <a:rPr lang="en-US" sz="3200" b="1" dirty="0">
                <a:solidFill>
                  <a:srgbClr val="C00000"/>
                </a:solidFill>
              </a:rPr>
              <a:t>81 </a:t>
            </a:r>
            <a:r>
              <a:rPr lang="en-US" sz="3200" b="1" dirty="0"/>
              <a:t>to get the number of people allowed in at any one time.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23726" y="4130505"/>
            <a:ext cx="2310104" cy="22013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83223" y="4851048"/>
            <a:ext cx="791110" cy="760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23726" y="4117129"/>
            <a:ext cx="2311498" cy="2201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5224" y="4117129"/>
            <a:ext cx="2311498" cy="2201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33830" y="4103753"/>
            <a:ext cx="2310104" cy="22013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93327" y="4824296"/>
            <a:ext cx="791110" cy="760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571658" y="3504754"/>
            <a:ext cx="7120" cy="1726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3726" y="2992582"/>
            <a:ext cx="0" cy="11379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33830" y="2992582"/>
            <a:ext cx="0" cy="11111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23726" y="3287016"/>
            <a:ext cx="231010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420167" y="3797087"/>
            <a:ext cx="1158611" cy="41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23592" y="2917985"/>
            <a:ext cx="55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81018" y="3504754"/>
            <a:ext cx="74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4.5 </a:t>
            </a:r>
            <a:r>
              <a:rPr lang="en-US" dirty="0" err="1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0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40080"/>
            <a:ext cx="36084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much market space is available to customers, and how many customers can be in that space?</a:t>
            </a:r>
          </a:p>
        </p:txBody>
      </p:sp>
      <p:sp>
        <p:nvSpPr>
          <p:cNvPr id="3" name="Rectangle 2"/>
          <p:cNvSpPr/>
          <p:nvPr/>
        </p:nvSpPr>
        <p:spPr>
          <a:xfrm>
            <a:off x="7167717" y="1120878"/>
            <a:ext cx="3165985" cy="527009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157885" y="501446"/>
            <a:ext cx="9832" cy="60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333702" y="511278"/>
            <a:ext cx="9832" cy="60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167717" y="806246"/>
            <a:ext cx="316598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34400" y="372384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 </a:t>
            </a:r>
            <a:r>
              <a:rPr lang="en-US" dirty="0" err="1"/>
              <a:t>ft</a:t>
            </a:r>
            <a:r>
              <a:rPr lang="en-US" dirty="0"/>
              <a:t> 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0343535" y="1111046"/>
            <a:ext cx="6685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309122" y="6390968"/>
            <a:ext cx="6685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677832" y="1120878"/>
            <a:ext cx="0" cy="52700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76155" y="3146323"/>
            <a:ext cx="73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98168" y="3330989"/>
            <a:ext cx="3942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1: </a:t>
            </a:r>
          </a:p>
          <a:p>
            <a:endParaRPr lang="en-US" dirty="0"/>
          </a:p>
          <a:p>
            <a:r>
              <a:rPr lang="en-US" dirty="0"/>
              <a:t>In this example, the market is 50 </a:t>
            </a:r>
            <a:r>
              <a:rPr lang="en-US" dirty="0" err="1"/>
              <a:t>ft</a:t>
            </a:r>
            <a:r>
              <a:rPr lang="en-US" dirty="0"/>
              <a:t> wide and 100 </a:t>
            </a:r>
            <a:r>
              <a:rPr lang="en-US" dirty="0" err="1"/>
              <a:t>ft</a:t>
            </a:r>
            <a:r>
              <a:rPr lang="en-US" dirty="0"/>
              <a:t> long.</a:t>
            </a:r>
          </a:p>
          <a:p>
            <a:endParaRPr lang="en-US" dirty="0"/>
          </a:p>
          <a:p>
            <a:r>
              <a:rPr lang="en-US" dirty="0"/>
              <a:t>Total area = 50 </a:t>
            </a:r>
            <a:r>
              <a:rPr lang="en-US" dirty="0" err="1"/>
              <a:t>ft</a:t>
            </a:r>
            <a:r>
              <a:rPr lang="en-US" dirty="0"/>
              <a:t> x 100 </a:t>
            </a:r>
            <a:r>
              <a:rPr lang="en-US" dirty="0" err="1"/>
              <a:t>ft</a:t>
            </a:r>
            <a:r>
              <a:rPr lang="en-US" dirty="0"/>
              <a:t> = 5,000 ft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9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67717" y="1120878"/>
            <a:ext cx="3165985" cy="527009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157885" y="501446"/>
            <a:ext cx="9832" cy="60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333702" y="511278"/>
            <a:ext cx="9832" cy="60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167717" y="806246"/>
            <a:ext cx="316598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34400" y="372384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 </a:t>
            </a:r>
            <a:r>
              <a:rPr lang="en-US" dirty="0" err="1"/>
              <a:t>ft</a:t>
            </a:r>
            <a:r>
              <a:rPr lang="en-US" dirty="0"/>
              <a:t> 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0343535" y="1111046"/>
            <a:ext cx="6685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309122" y="6390968"/>
            <a:ext cx="6685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677832" y="1120878"/>
            <a:ext cx="0" cy="52700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76155" y="3146323"/>
            <a:ext cx="73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66685" y="3598606"/>
            <a:ext cx="394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" y="640080"/>
            <a:ext cx="497512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market area = 5,000 ft</a:t>
            </a:r>
            <a:r>
              <a:rPr lang="en-US" baseline="30000" dirty="0"/>
              <a:t>2</a:t>
            </a:r>
            <a:r>
              <a:rPr lang="en-US" dirty="0"/>
              <a:t>, but some of that space is used by vendors.</a:t>
            </a:r>
          </a:p>
          <a:p>
            <a:endParaRPr lang="en-US" dirty="0"/>
          </a:p>
          <a:p>
            <a:r>
              <a:rPr lang="en-US" dirty="0"/>
              <a:t>In this example, there is a row of vendor stalls on either side of the market. The space available for customers to walk is 25 </a:t>
            </a:r>
            <a:r>
              <a:rPr lang="en-US" dirty="0" err="1"/>
              <a:t>ft</a:t>
            </a:r>
            <a:r>
              <a:rPr lang="en-US" dirty="0"/>
              <a:t> wide and 100 </a:t>
            </a:r>
            <a:r>
              <a:rPr lang="en-US" dirty="0" err="1"/>
              <a:t>ft</a:t>
            </a:r>
            <a:r>
              <a:rPr lang="en-US" dirty="0"/>
              <a:t> long.</a:t>
            </a:r>
          </a:p>
          <a:p>
            <a:endParaRPr lang="en-US" dirty="0"/>
          </a:p>
          <a:p>
            <a:r>
              <a:rPr lang="en-US" dirty="0"/>
              <a:t>Area available to customers:</a:t>
            </a:r>
          </a:p>
          <a:p>
            <a:endParaRPr lang="en-US" dirty="0"/>
          </a:p>
          <a:p>
            <a:r>
              <a:rPr lang="en-US" dirty="0"/>
              <a:t>25 </a:t>
            </a:r>
            <a:r>
              <a:rPr lang="en-US" dirty="0" err="1"/>
              <a:t>ft</a:t>
            </a:r>
            <a:r>
              <a:rPr lang="en-US" dirty="0"/>
              <a:t> x 100 </a:t>
            </a:r>
            <a:r>
              <a:rPr lang="en-US" dirty="0" err="1"/>
              <a:t>ft</a:t>
            </a:r>
            <a:r>
              <a:rPr lang="en-US" dirty="0"/>
              <a:t> = 2,500 ft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sz="2400" b="1" dirty="0"/>
              <a:t>Customers allowed in this market at one time: 2,500 ft</a:t>
            </a:r>
            <a:r>
              <a:rPr lang="en-US" sz="2400" b="1" baseline="30000" dirty="0"/>
              <a:t>2</a:t>
            </a:r>
            <a:r>
              <a:rPr lang="en-US" sz="2400" b="1" dirty="0"/>
              <a:t> / 81 ft</a:t>
            </a:r>
            <a:r>
              <a:rPr lang="en-US" sz="2400" b="1" baseline="30000" dirty="0"/>
              <a:t>2</a:t>
            </a:r>
            <a:r>
              <a:rPr lang="en-US" sz="2400" b="1" dirty="0"/>
              <a:t> per customer = 30.86</a:t>
            </a:r>
          </a:p>
          <a:p>
            <a:endParaRPr lang="en-US" dirty="0"/>
          </a:p>
          <a:p>
            <a:r>
              <a:rPr lang="en-US" dirty="0"/>
              <a:t>Round down to the nearest whole number. 30 customers at a time can be allowed into this market space.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7167717" y="1130710"/>
            <a:ext cx="855180" cy="52602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458403" y="1130710"/>
            <a:ext cx="840659" cy="52602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44922" y="2625213"/>
            <a:ext cx="461665" cy="22810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Row  of vendor stalls </a:t>
            </a:r>
          </a:p>
        </p:txBody>
      </p:sp>
      <p:sp>
        <p:nvSpPr>
          <p:cNvPr id="18" name="TextBox 17"/>
          <p:cNvSpPr txBox="1"/>
          <p:nvPr/>
        </p:nvSpPr>
        <p:spPr>
          <a:xfrm rot="10800000">
            <a:off x="9689915" y="2782529"/>
            <a:ext cx="461665" cy="22810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Row  of vendor stalls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80438" y="2590671"/>
            <a:ext cx="1091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Customer space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082002" y="2175787"/>
            <a:ext cx="133741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77083" y="1755115"/>
            <a:ext cx="89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 </a:t>
            </a:r>
            <a:r>
              <a:rPr lang="en-US" dirty="0" err="1"/>
              <a:t>ft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167717" y="2175787"/>
            <a:ext cx="8551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458403" y="2175787"/>
            <a:ext cx="8551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96873" y="1746833"/>
            <a:ext cx="934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12.5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78069" y="1734856"/>
            <a:ext cx="934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12.5 </a:t>
            </a:r>
            <a:r>
              <a:rPr lang="en-US" dirty="0" err="1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2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40080"/>
            <a:ext cx="36084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much market space is available to customers, and how many customers can be in that space?</a:t>
            </a:r>
          </a:p>
        </p:txBody>
      </p:sp>
      <p:sp>
        <p:nvSpPr>
          <p:cNvPr id="3" name="Rectangle 2"/>
          <p:cNvSpPr/>
          <p:nvPr/>
        </p:nvSpPr>
        <p:spPr>
          <a:xfrm>
            <a:off x="5785734" y="1120878"/>
            <a:ext cx="4941259" cy="462873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761705" y="557050"/>
            <a:ext cx="9832" cy="60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717161" y="557050"/>
            <a:ext cx="9832" cy="60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5734" y="738781"/>
            <a:ext cx="49172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52620" y="363005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150 </a:t>
            </a:r>
            <a:r>
              <a:rPr lang="en-US" dirty="0" err="1"/>
              <a:t>ft</a:t>
            </a:r>
            <a:r>
              <a:rPr lang="en-US" dirty="0"/>
              <a:t> 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0726993" y="1111046"/>
            <a:ext cx="6685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726993" y="5749613"/>
            <a:ext cx="6685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1346425" y="1111046"/>
            <a:ext cx="9833" cy="46385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036710" y="3146323"/>
            <a:ext cx="73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150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5742" y="3178980"/>
            <a:ext cx="3942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2: </a:t>
            </a:r>
          </a:p>
          <a:p>
            <a:endParaRPr lang="en-US" dirty="0"/>
          </a:p>
          <a:p>
            <a:r>
              <a:rPr lang="en-US" dirty="0"/>
              <a:t>In this example, the market is a square, 150 </a:t>
            </a:r>
            <a:r>
              <a:rPr lang="en-US" dirty="0" err="1"/>
              <a:t>ft</a:t>
            </a:r>
            <a:r>
              <a:rPr lang="en-US" dirty="0"/>
              <a:t> per side.</a:t>
            </a:r>
          </a:p>
          <a:p>
            <a:endParaRPr lang="en-US" dirty="0"/>
          </a:p>
          <a:p>
            <a:r>
              <a:rPr lang="en-US" dirty="0"/>
              <a:t>Total area = 150 </a:t>
            </a:r>
            <a:r>
              <a:rPr lang="en-US" dirty="0" err="1"/>
              <a:t>ft</a:t>
            </a:r>
            <a:r>
              <a:rPr lang="en-US" dirty="0"/>
              <a:t> x 150 </a:t>
            </a:r>
            <a:r>
              <a:rPr lang="en-US" dirty="0" err="1"/>
              <a:t>ft</a:t>
            </a:r>
            <a:r>
              <a:rPr lang="en-US" dirty="0"/>
              <a:t> = 22,500 ft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1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85734" y="1120878"/>
            <a:ext cx="4941259" cy="462873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761705" y="557050"/>
            <a:ext cx="9832" cy="60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717161" y="557050"/>
            <a:ext cx="9832" cy="60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5734" y="738781"/>
            <a:ext cx="49172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52620" y="363005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150 </a:t>
            </a:r>
            <a:r>
              <a:rPr lang="en-US" dirty="0" err="1"/>
              <a:t>ft</a:t>
            </a:r>
            <a:r>
              <a:rPr lang="en-US" dirty="0"/>
              <a:t> 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0726993" y="1111046"/>
            <a:ext cx="6685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726993" y="5749613"/>
            <a:ext cx="6685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1346425" y="1111046"/>
            <a:ext cx="9833" cy="46385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036710" y="3146323"/>
            <a:ext cx="73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150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88026" y="3441289"/>
            <a:ext cx="394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8860" y="640080"/>
            <a:ext cx="449115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example, vendor stalls are set up on three sides of the market and there is a block of stalls in the center. </a:t>
            </a:r>
          </a:p>
          <a:p>
            <a:endParaRPr lang="en-US" dirty="0"/>
          </a:p>
          <a:p>
            <a:r>
              <a:rPr lang="en-US" dirty="0"/>
              <a:t>Calculate all of the area taken up by vendors and subtract that from the total area to figure out the space available to customers. </a:t>
            </a:r>
          </a:p>
          <a:p>
            <a:endParaRPr lang="en-US" dirty="0"/>
          </a:p>
          <a:p>
            <a:r>
              <a:rPr lang="en-US" dirty="0"/>
              <a:t>Vendor block A:  12.5 </a:t>
            </a:r>
            <a:r>
              <a:rPr lang="en-US" dirty="0" err="1"/>
              <a:t>ft</a:t>
            </a:r>
            <a:r>
              <a:rPr lang="en-US" dirty="0"/>
              <a:t> x 150 </a:t>
            </a:r>
            <a:r>
              <a:rPr lang="en-US" dirty="0" err="1"/>
              <a:t>ft</a:t>
            </a:r>
            <a:r>
              <a:rPr lang="en-US" dirty="0"/>
              <a:t> = 1,875 ft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dirty="0"/>
              <a:t>Vendor block B:  12.5 </a:t>
            </a:r>
            <a:r>
              <a:rPr lang="en-US" dirty="0" err="1"/>
              <a:t>ft</a:t>
            </a:r>
            <a:r>
              <a:rPr lang="en-US" dirty="0"/>
              <a:t> x 125 </a:t>
            </a:r>
            <a:r>
              <a:rPr lang="en-US" dirty="0" err="1"/>
              <a:t>ft</a:t>
            </a:r>
            <a:r>
              <a:rPr lang="en-US" dirty="0"/>
              <a:t> = 1,562.5 ft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dirty="0"/>
              <a:t>Vendor block C:  12.5 </a:t>
            </a:r>
            <a:r>
              <a:rPr lang="en-US" dirty="0" err="1"/>
              <a:t>ft</a:t>
            </a:r>
            <a:r>
              <a:rPr lang="en-US" dirty="0"/>
              <a:t> x 150 </a:t>
            </a:r>
            <a:r>
              <a:rPr lang="en-US" dirty="0" err="1"/>
              <a:t>ft</a:t>
            </a:r>
            <a:r>
              <a:rPr lang="en-US" dirty="0"/>
              <a:t> = 1,875 ft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dirty="0"/>
              <a:t>Vendor block D:  25 </a:t>
            </a:r>
            <a:r>
              <a:rPr lang="en-US" dirty="0" err="1"/>
              <a:t>ft</a:t>
            </a:r>
            <a:r>
              <a:rPr lang="en-US" dirty="0"/>
              <a:t> x 75 </a:t>
            </a:r>
            <a:r>
              <a:rPr lang="en-US" dirty="0" err="1"/>
              <a:t>ft</a:t>
            </a:r>
            <a:r>
              <a:rPr lang="en-US" dirty="0"/>
              <a:t> </a:t>
            </a:r>
            <a:r>
              <a:rPr lang="en-US"/>
              <a:t>= </a:t>
            </a:r>
            <a:r>
              <a:rPr lang="en-US" smtClean="0"/>
              <a:t>1,875 </a:t>
            </a:r>
            <a:r>
              <a:rPr lang="en-US" dirty="0"/>
              <a:t>ft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dirty="0"/>
              <a:t>Total vendor blocks:  7,187.5 ft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dirty="0"/>
              <a:t>Customer area:</a:t>
            </a:r>
            <a:br>
              <a:rPr lang="en-US" dirty="0"/>
            </a:br>
            <a:r>
              <a:rPr lang="en-US" dirty="0"/>
              <a:t>22,500 ft2 – 7,187.5 ft2 = 15,312.5 ft</a:t>
            </a:r>
            <a:r>
              <a:rPr lang="en-US" baseline="30000" dirty="0"/>
              <a:t>2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85735" y="1120878"/>
            <a:ext cx="369259" cy="46287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299289" y="1115961"/>
            <a:ext cx="422788" cy="46287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69192" y="1120878"/>
            <a:ext cx="4115900" cy="3834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63072" y="2340700"/>
            <a:ext cx="786581" cy="23499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85734" y="2819207"/>
            <a:ext cx="3692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323320" y="2819207"/>
            <a:ext cx="3692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757652" y="1120878"/>
            <a:ext cx="0" cy="3834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63072" y="3764454"/>
            <a:ext cx="78658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839201" y="2340700"/>
            <a:ext cx="0" cy="23499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46405" y="2864979"/>
            <a:ext cx="806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12.5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7586174" y="1025806"/>
            <a:ext cx="806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12.5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896719" y="2884644"/>
            <a:ext cx="806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12.5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911142" y="3297874"/>
            <a:ext cx="66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794038" y="3419196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75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817555" y="2292108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21013" y="1166650"/>
            <a:ext cx="432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309120" y="2009823"/>
            <a:ext cx="35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064496" y="2753771"/>
            <a:ext cx="38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192682" y="1640714"/>
            <a:ext cx="4031777" cy="196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852080" y="1598080"/>
            <a:ext cx="806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125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04357" y="6143123"/>
            <a:ext cx="9509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Customers allowed at one time in this market: 15,312.5 ft</a:t>
            </a:r>
            <a:r>
              <a:rPr lang="en-US" sz="2400" b="1" baseline="30000" dirty="0"/>
              <a:t>2</a:t>
            </a:r>
            <a:r>
              <a:rPr lang="en-US" sz="2400" b="1" dirty="0"/>
              <a:t> / 81 ft</a:t>
            </a:r>
            <a:r>
              <a:rPr lang="en-US" sz="2400" b="1" baseline="30000" dirty="0"/>
              <a:t>2</a:t>
            </a:r>
            <a:r>
              <a:rPr lang="en-US" sz="2400" b="1" dirty="0"/>
              <a:t>  = 189 </a:t>
            </a:r>
          </a:p>
        </p:txBody>
      </p:sp>
    </p:spTree>
    <p:extLst>
      <p:ext uri="{BB962C8B-B14F-4D97-AF65-F5344CB8AC3E}">
        <p14:creationId xmlns:p14="http://schemas.microsoft.com/office/powerpoint/2010/main" val="355352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908" y="2752678"/>
            <a:ext cx="75442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Connecting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farmers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the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university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the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promote 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sustainable agriculture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5718" y="4803059"/>
            <a:ext cx="94577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a" pitchFamily="2" charset="0"/>
                <a:ea typeface="+mn-ea"/>
                <a:cs typeface="Myriad Pro"/>
              </a:rPr>
              <a:t>A partnership of CFANS, U of MN Extension, Sustainers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a" pitchFamily="2" charset="0"/>
                <a:ea typeface="游ゴシック" panose="020B0400000000000000" pitchFamily="34" charset="-128"/>
                <a:cs typeface="Myriad Pro"/>
              </a:rPr>
              <a:t>‘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a" pitchFamily="2" charset="0"/>
                <a:ea typeface="游ゴシック" panose="020B0400000000000000" pitchFamily="34" charset="-128"/>
                <a:cs typeface="Myriad Pro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a" pitchFamily="2" charset="0"/>
                <a:ea typeface="+mn-ea"/>
                <a:cs typeface="Myriad Pro"/>
              </a:rPr>
              <a:t>Coalition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 descr="Minnesota Institute for Sustainable Agriculture (MISA) |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" t="11861" r="43710" b="69201"/>
          <a:stretch/>
        </p:blipFill>
        <p:spPr>
          <a:xfrm>
            <a:off x="20051" y="0"/>
            <a:ext cx="12171949" cy="20549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23529B-2DBA-4A1D-B81F-1B563BE7D355}"/>
              </a:ext>
            </a:extLst>
          </p:cNvPr>
          <p:cNvSpPr txBox="1"/>
          <p:nvPr/>
        </p:nvSpPr>
        <p:spPr>
          <a:xfrm>
            <a:off x="4103914" y="6260996"/>
            <a:ext cx="542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April 20,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4B849-E85C-4A09-8CEB-37D9F318A4AD}"/>
              </a:ext>
            </a:extLst>
          </p:cNvPr>
          <p:cNvSpPr txBox="1"/>
          <p:nvPr/>
        </p:nvSpPr>
        <p:spPr>
          <a:xfrm>
            <a:off x="1199769" y="5411141"/>
            <a:ext cx="9812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A80000"/>
                </a:solidFill>
              </a:rPr>
              <a:t>For guidance on best practices for MN farmers’ markets during this COVID-19 pandemic, go to </a:t>
            </a:r>
            <a:r>
              <a:rPr lang="en-US" sz="2400" b="1" dirty="0">
                <a:solidFill>
                  <a:srgbClr val="A8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www.mfma.org</a:t>
            </a:r>
            <a:r>
              <a:rPr lang="en-US" sz="2400" b="1" dirty="0">
                <a:solidFill>
                  <a:srgbClr val="A80000"/>
                </a:solidFill>
              </a:rPr>
              <a:t>.</a:t>
            </a:r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3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748</Words>
  <Application>Microsoft Office PowerPoint</Application>
  <PresentationFormat>Widescreen</PresentationFormat>
  <Paragraphs>104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游ゴシック</vt:lpstr>
      <vt:lpstr>Americana</vt:lpstr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27</cp:revision>
  <dcterms:created xsi:type="dcterms:W3CDTF">2020-04-19T13:36:17Z</dcterms:created>
  <dcterms:modified xsi:type="dcterms:W3CDTF">2020-04-20T18:09:50Z</dcterms:modified>
</cp:coreProperties>
</file>